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35"/>
  </p:notesMasterIdLst>
  <p:handoutMasterIdLst>
    <p:handoutMasterId r:id="rId36"/>
  </p:handoutMasterIdLst>
  <p:sldIdLst>
    <p:sldId id="263" r:id="rId2"/>
    <p:sldId id="257" r:id="rId3"/>
    <p:sldId id="265" r:id="rId4"/>
    <p:sldId id="271" r:id="rId5"/>
    <p:sldId id="272" r:id="rId6"/>
    <p:sldId id="274" r:id="rId7"/>
    <p:sldId id="273" r:id="rId8"/>
    <p:sldId id="275" r:id="rId9"/>
    <p:sldId id="276" r:id="rId10"/>
    <p:sldId id="307" r:id="rId11"/>
    <p:sldId id="277" r:id="rId12"/>
    <p:sldId id="279" r:id="rId13"/>
    <p:sldId id="308" r:id="rId14"/>
    <p:sldId id="309" r:id="rId15"/>
    <p:sldId id="283" r:id="rId16"/>
    <p:sldId id="284" r:id="rId17"/>
    <p:sldId id="310" r:id="rId18"/>
    <p:sldId id="311" r:id="rId19"/>
    <p:sldId id="285" r:id="rId20"/>
    <p:sldId id="286" r:id="rId21"/>
    <p:sldId id="312" r:id="rId22"/>
    <p:sldId id="313" r:id="rId23"/>
    <p:sldId id="289" r:id="rId24"/>
    <p:sldId id="290" r:id="rId25"/>
    <p:sldId id="314" r:id="rId26"/>
    <p:sldId id="315" r:id="rId27"/>
    <p:sldId id="291" r:id="rId28"/>
    <p:sldId id="292" r:id="rId29"/>
    <p:sldId id="293" r:id="rId30"/>
    <p:sldId id="294" r:id="rId31"/>
    <p:sldId id="316" r:id="rId32"/>
    <p:sldId id="317" r:id="rId33"/>
    <p:sldId id="264" r:id="rId34"/>
  </p:sldIdLst>
  <p:sldSz cx="12192000" cy="6858000"/>
  <p:notesSz cx="6669088"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23" d="100"/>
          <a:sy n="123" d="100"/>
        </p:scale>
        <p:origin x="114" y="3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889938" cy="498135"/>
          </a:xfrm>
          <a:prstGeom prst="rect">
            <a:avLst/>
          </a:prstGeom>
        </p:spPr>
        <p:txBody>
          <a:bodyPr vert="horz" lIns="91440" tIns="45720" rIns="91440" bIns="45720" rtlCol="0"/>
          <a:lstStyle>
            <a:lvl1pPr algn="l">
              <a:defRPr sz="1200"/>
            </a:lvl1pPr>
          </a:lstStyle>
          <a:p>
            <a:endParaRPr lang="en-US"/>
          </a:p>
        </p:txBody>
      </p:sp>
      <p:sp>
        <p:nvSpPr>
          <p:cNvPr id="3" name="日期版面配置區 2"/>
          <p:cNvSpPr>
            <a:spLocks noGrp="1"/>
          </p:cNvSpPr>
          <p:nvPr>
            <p:ph type="dt" sz="quarter" idx="1"/>
          </p:nvPr>
        </p:nvSpPr>
        <p:spPr>
          <a:xfrm>
            <a:off x="3777607" y="0"/>
            <a:ext cx="2889938" cy="498135"/>
          </a:xfrm>
          <a:prstGeom prst="rect">
            <a:avLst/>
          </a:prstGeom>
        </p:spPr>
        <p:txBody>
          <a:bodyPr vert="horz" lIns="91440" tIns="45720" rIns="91440" bIns="45720" rtlCol="0"/>
          <a:lstStyle>
            <a:lvl1pPr algn="r">
              <a:defRPr sz="1200"/>
            </a:lvl1pPr>
          </a:lstStyle>
          <a:p>
            <a:fld id="{CB77A68D-869F-4AD9-8760-A5CB84E458B6}" type="datetimeFigureOut">
              <a:rPr lang="en-US" smtClean="0"/>
              <a:t>3/21/2022</a:t>
            </a:fld>
            <a:endParaRPr lang="en-US"/>
          </a:p>
        </p:txBody>
      </p:sp>
      <p:sp>
        <p:nvSpPr>
          <p:cNvPr id="4" name="頁尾版面配置區 3"/>
          <p:cNvSpPr>
            <a:spLocks noGrp="1"/>
          </p:cNvSpPr>
          <p:nvPr>
            <p:ph type="ftr" sz="quarter" idx="2"/>
          </p:nvPr>
        </p:nvSpPr>
        <p:spPr>
          <a:xfrm>
            <a:off x="0" y="9430091"/>
            <a:ext cx="2889938" cy="498134"/>
          </a:xfrm>
          <a:prstGeom prst="rect">
            <a:avLst/>
          </a:prstGeom>
        </p:spPr>
        <p:txBody>
          <a:bodyPr vert="horz" lIns="91440" tIns="45720" rIns="91440" bIns="45720" rtlCol="0" anchor="b"/>
          <a:lstStyle>
            <a:lvl1pPr algn="l">
              <a:defRPr sz="1200"/>
            </a:lvl1pPr>
          </a:lstStyle>
          <a:p>
            <a:endParaRPr lang="en-US"/>
          </a:p>
        </p:txBody>
      </p:sp>
      <p:sp>
        <p:nvSpPr>
          <p:cNvPr id="5" name="投影片編號版面配置區 4"/>
          <p:cNvSpPr>
            <a:spLocks noGrp="1"/>
          </p:cNvSpPr>
          <p:nvPr>
            <p:ph type="sldNum" sz="quarter" idx="3"/>
          </p:nvPr>
        </p:nvSpPr>
        <p:spPr>
          <a:xfrm>
            <a:off x="3777607" y="9430091"/>
            <a:ext cx="2889938" cy="498134"/>
          </a:xfrm>
          <a:prstGeom prst="rect">
            <a:avLst/>
          </a:prstGeom>
        </p:spPr>
        <p:txBody>
          <a:bodyPr vert="horz" lIns="91440" tIns="45720" rIns="91440" bIns="45720" rtlCol="0" anchor="b"/>
          <a:lstStyle>
            <a:lvl1pPr algn="r">
              <a:defRPr sz="1200"/>
            </a:lvl1pPr>
          </a:lstStyle>
          <a:p>
            <a:fld id="{5A522065-A07D-4DC2-9584-F1E5BB90C731}" type="slidenum">
              <a:rPr lang="en-US" smtClean="0"/>
              <a:t>‹#›</a:t>
            </a:fld>
            <a:endParaRPr lang="en-US"/>
          </a:p>
        </p:txBody>
      </p:sp>
    </p:spTree>
    <p:extLst>
      <p:ext uri="{BB962C8B-B14F-4D97-AF65-F5344CB8AC3E}">
        <p14:creationId xmlns:p14="http://schemas.microsoft.com/office/powerpoint/2010/main" val="4490498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889250" cy="498475"/>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idx="1"/>
          </p:nvPr>
        </p:nvSpPr>
        <p:spPr>
          <a:xfrm>
            <a:off x="3778250" y="0"/>
            <a:ext cx="2889250" cy="498475"/>
          </a:xfrm>
          <a:prstGeom prst="rect">
            <a:avLst/>
          </a:prstGeom>
        </p:spPr>
        <p:txBody>
          <a:bodyPr vert="horz" lIns="91440" tIns="45720" rIns="91440" bIns="45720" rtlCol="0"/>
          <a:lstStyle>
            <a:lvl1pPr algn="r">
              <a:defRPr sz="1200"/>
            </a:lvl1pPr>
          </a:lstStyle>
          <a:p>
            <a:fld id="{8431021A-1EA3-4387-9964-F8D6F1D61CDE}" type="datetimeFigureOut">
              <a:rPr lang="zh-HK" altLang="en-US" smtClean="0"/>
              <a:t>21/3/2022</a:t>
            </a:fld>
            <a:endParaRPr lang="zh-HK" altLang="en-US"/>
          </a:p>
        </p:txBody>
      </p:sp>
      <p:sp>
        <p:nvSpPr>
          <p:cNvPr id="4" name="投影片圖像版面配置區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666750" y="4778375"/>
            <a:ext cx="5335588" cy="3908425"/>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6" name="頁尾版面配置區 5"/>
          <p:cNvSpPr>
            <a:spLocks noGrp="1"/>
          </p:cNvSpPr>
          <p:nvPr>
            <p:ph type="ftr" sz="quarter" idx="4"/>
          </p:nvPr>
        </p:nvSpPr>
        <p:spPr>
          <a:xfrm>
            <a:off x="0" y="9429750"/>
            <a:ext cx="2889250" cy="498475"/>
          </a:xfrm>
          <a:prstGeom prst="rect">
            <a:avLst/>
          </a:prstGeom>
        </p:spPr>
        <p:txBody>
          <a:bodyPr vert="horz" lIns="91440" tIns="45720" rIns="91440" bIns="45720"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3778250" y="9429750"/>
            <a:ext cx="2889250" cy="498475"/>
          </a:xfrm>
          <a:prstGeom prst="rect">
            <a:avLst/>
          </a:prstGeom>
        </p:spPr>
        <p:txBody>
          <a:bodyPr vert="horz" lIns="91440" tIns="45720" rIns="91440" bIns="45720" rtlCol="0" anchor="b"/>
          <a:lstStyle>
            <a:lvl1pPr algn="r">
              <a:defRPr sz="1200"/>
            </a:lvl1pPr>
          </a:lstStyle>
          <a:p>
            <a:fld id="{B48FF359-048F-4B75-B3A3-ACADCD4FC5A6}" type="slidenum">
              <a:rPr lang="zh-HK" altLang="en-US" smtClean="0"/>
              <a:t>‹#›</a:t>
            </a:fld>
            <a:endParaRPr lang="zh-HK" altLang="en-US"/>
          </a:p>
        </p:txBody>
      </p:sp>
    </p:spTree>
    <p:extLst>
      <p:ext uri="{BB962C8B-B14F-4D97-AF65-F5344CB8AC3E}">
        <p14:creationId xmlns:p14="http://schemas.microsoft.com/office/powerpoint/2010/main" val="4248494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926AFE5E-3E04-449A-9688-F37B92EEA86C}" type="datetime1">
              <a:rPr lang="en-US" altLang="zh-HK" smtClean="0"/>
              <a:t>3/21/2022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486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C313A0C4-9707-4E34-A873-1BEAC2EA2F29}" type="datetime1">
              <a:rPr lang="en-US" altLang="zh-HK" smtClean="0"/>
              <a:t>3/21/2022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95717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5329945-B324-468D-8104-9E870C63D4A4}" type="datetime1">
              <a:rPr lang="en-US" altLang="zh-HK" smtClean="0"/>
              <a:t>3/21/2022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98831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EB410532-4043-42A0-A90D-4EE57B6EF3E3}" type="datetime1">
              <a:rPr lang="en-US" altLang="zh-HK" smtClean="0"/>
              <a:t>3/21/2022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382077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F23FE434-8B86-4125-A193-4B3FBF396B22}" type="datetime1">
              <a:rPr lang="en-US" altLang="zh-HK" smtClean="0"/>
              <a:t>3/21/2022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38499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8FDA19AC-53C1-44B3-AD40-19EE1E3CBFCC}" type="datetime1">
              <a:rPr lang="en-US" altLang="zh-HK" smtClean="0"/>
              <a:t>3/21/2022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798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901EBEBB-274D-45CC-89EF-B0A601DE382B}" type="datetime1">
              <a:rPr lang="en-US" altLang="zh-HK" smtClean="0"/>
              <a:t>3/21/2022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04862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1097280" y="2582334"/>
            <a:ext cx="4937760" cy="33782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217920" y="2582334"/>
            <a:ext cx="4937760" cy="33782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72D44562-D5E4-43C2-AEC9-FD8CD89BA0C2}" type="datetime1">
              <a:rPr lang="en-US" altLang="zh-HK" smtClean="0"/>
              <a:t>3/21/2022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23588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75C0DEAC-4276-4C6E-9D6A-23B60935D584}" type="datetime1">
              <a:rPr lang="en-US" altLang="zh-HK" smtClean="0"/>
              <a:t>3/21/2022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06066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9974A26-B7D8-44AF-A63B-E25F355D66E2}" type="datetime1">
              <a:rPr lang="en-US" altLang="zh-HK" smtClean="0"/>
              <a:t>3/21/2022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76116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62E6537-1129-4027-966A-4A909CE1D624}" type="datetime1">
              <a:rPr lang="en-US" altLang="zh-HK" smtClean="0"/>
              <a:t>3/21/2022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30077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644E08F8-2281-4418-8597-53C16FB36AA7}" type="datetime1">
              <a:rPr lang="en-US" altLang="zh-HK" smtClean="0"/>
              <a:t>3/21/2022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93786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AF013C8-5FE7-4AFE-B32C-5E6091EF2AC7}" type="datetime1">
              <a:rPr lang="en-US" altLang="zh-HK" smtClean="0"/>
              <a:t>3/21/2022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528668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bit.ly/3CXtira"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70000"/>
          </a:schemeClr>
        </a:solid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743484" y="1938081"/>
            <a:ext cx="10630532" cy="2189186"/>
          </a:xfrm>
        </p:spPr>
        <p:txBody>
          <a:bodyPr>
            <a:normAutofit fontScale="90000"/>
          </a:bodyPr>
          <a:lstStyle/>
          <a:p>
            <a:pPr algn="r"/>
            <a:r>
              <a:rPr lang="zh-HK" altLang="en-US" sz="6700" b="1" dirty="0"/>
              <a:t>在家進行體能活動</a:t>
            </a:r>
            <a:r>
              <a:rPr lang="zh-TW" altLang="en-US" sz="6700" b="1" dirty="0"/>
              <a:t>（中學篇）</a:t>
            </a:r>
            <a:r>
              <a:rPr lang="en-US" altLang="zh-TW" sz="6700" b="1" dirty="0"/>
              <a:t/>
            </a:r>
            <a:br>
              <a:rPr lang="en-US" altLang="zh-TW" sz="6700" b="1" dirty="0"/>
            </a:br>
            <a:r>
              <a:rPr lang="en-US" altLang="zh-TW" sz="6000" b="1" dirty="0"/>
              <a:t>	</a:t>
            </a:r>
            <a:r>
              <a:rPr lang="zh-HK" altLang="en-US" sz="4800" b="1" dirty="0" smtClean="0">
                <a:solidFill>
                  <a:srgbClr val="7030A0"/>
                </a:solidFill>
              </a:rPr>
              <a:t>學</a:t>
            </a:r>
            <a:r>
              <a:rPr lang="zh-HK" altLang="en-US" sz="4800" b="1" dirty="0">
                <a:solidFill>
                  <a:srgbClr val="7030A0"/>
                </a:solidFill>
              </a:rPr>
              <a:t>與教資源 </a:t>
            </a:r>
            <a:r>
              <a:rPr lang="en-US" altLang="zh-HK" sz="4800" b="1" dirty="0" smtClean="0">
                <a:solidFill>
                  <a:srgbClr val="7030A0"/>
                </a:solidFill>
              </a:rPr>
              <a:t>– </a:t>
            </a:r>
            <a:r>
              <a:rPr lang="zh-TW" altLang="en-US" sz="4800" b="1" dirty="0" smtClean="0">
                <a:solidFill>
                  <a:srgbClr val="7030A0"/>
                </a:solidFill>
              </a:rPr>
              <a:t>彈力帶肌肉訓練 </a:t>
            </a:r>
            <a:r>
              <a:rPr lang="en-US" altLang="zh-TW" sz="4800" b="1" dirty="0" smtClean="0">
                <a:solidFill>
                  <a:srgbClr val="7030A0"/>
                </a:solidFill>
              </a:rPr>
              <a:t>(</a:t>
            </a:r>
            <a:r>
              <a:rPr lang="zh-TW" altLang="en-US" sz="4800" b="1" dirty="0" smtClean="0">
                <a:solidFill>
                  <a:srgbClr val="7030A0"/>
                </a:solidFill>
              </a:rPr>
              <a:t>軀幹訓練</a:t>
            </a:r>
            <a:r>
              <a:rPr lang="en-US" altLang="zh-TW" sz="4800" b="1" dirty="0" smtClean="0">
                <a:solidFill>
                  <a:srgbClr val="7030A0"/>
                </a:solidFill>
              </a:rPr>
              <a:t>)</a:t>
            </a:r>
            <a:endParaRPr lang="en-US" sz="4800" b="1" dirty="0">
              <a:solidFill>
                <a:srgbClr val="7030A0"/>
              </a:solidFill>
            </a:endParaRPr>
          </a:p>
        </p:txBody>
      </p:sp>
      <p:sp>
        <p:nvSpPr>
          <p:cNvPr id="3" name="副標題 2"/>
          <p:cNvSpPr>
            <a:spLocks noGrp="1"/>
          </p:cNvSpPr>
          <p:nvPr>
            <p:ph type="subTitle" idx="1"/>
          </p:nvPr>
        </p:nvSpPr>
        <p:spPr>
          <a:xfrm>
            <a:off x="6828090" y="4362765"/>
            <a:ext cx="4326933" cy="678019"/>
          </a:xfrm>
        </p:spPr>
        <p:txBody>
          <a:bodyPr/>
          <a:lstStyle/>
          <a:p>
            <a:pPr algn="r"/>
            <a:r>
              <a:rPr lang="zh-TW" altLang="en-US" dirty="0"/>
              <a:t>教育局課程發展處體育組</a:t>
            </a:r>
            <a:endParaRPr lang="en-US" dirty="0"/>
          </a:p>
        </p:txBody>
      </p:sp>
      <p:sp>
        <p:nvSpPr>
          <p:cNvPr id="6" name="投影片編號版面配置區 5"/>
          <p:cNvSpPr>
            <a:spLocks noGrp="1"/>
          </p:cNvSpPr>
          <p:nvPr>
            <p:ph type="sldNum" sz="quarter" idx="12"/>
          </p:nvPr>
        </p:nvSpPr>
        <p:spPr/>
        <p:txBody>
          <a:bodyPr/>
          <a:lstStyle/>
          <a:p>
            <a:fld id="{6D22F896-40B5-4ADD-8801-0D06FADFA095}" type="slidenum">
              <a:rPr lang="en-US" smtClean="0"/>
              <a:pPr/>
              <a:t>1</a:t>
            </a:fld>
            <a:endParaRPr lang="en-US" dirty="0"/>
          </a:p>
        </p:txBody>
      </p:sp>
      <p:pic>
        <p:nvPicPr>
          <p:cNvPr id="7"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485" y="91562"/>
            <a:ext cx="2592603" cy="2346673"/>
          </a:xfrm>
          <a:prstGeom prst="rect">
            <a:avLst/>
          </a:prstGeom>
          <a:solidFill>
            <a:schemeClr val="bg1">
              <a:alpha val="70000"/>
            </a:schemeClr>
          </a:solidFill>
        </p:spPr>
      </p:pic>
    </p:spTree>
    <p:extLst>
      <p:ext uri="{BB962C8B-B14F-4D97-AF65-F5344CB8AC3E}">
        <p14:creationId xmlns:p14="http://schemas.microsoft.com/office/powerpoint/2010/main" val="2087062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訓練動作影片</a:t>
            </a:r>
            <a:endParaRPr lang="zh-HK" altLang="en-US" dirty="0"/>
          </a:p>
        </p:txBody>
      </p:sp>
      <p:sp>
        <p:nvSpPr>
          <p:cNvPr id="3" name="內容版面配置區 2"/>
          <p:cNvSpPr>
            <a:spLocks noGrp="1"/>
          </p:cNvSpPr>
          <p:nvPr>
            <p:ph idx="1"/>
          </p:nvPr>
        </p:nvSpPr>
        <p:spPr/>
        <p:txBody>
          <a:bodyPr>
            <a:normAutofit/>
          </a:bodyPr>
          <a:lstStyle/>
          <a:p>
            <a:pPr>
              <a:buFont typeface="Wingdings" panose="05000000000000000000" pitchFamily="2" charset="2"/>
              <a:buChar char="p"/>
            </a:pPr>
            <a:r>
              <a:rPr lang="en-US" altLang="zh-HK" sz="2800" dirty="0" smtClean="0"/>
              <a:t> </a:t>
            </a:r>
            <a:r>
              <a:rPr lang="zh-TW" altLang="en-US" sz="2800" dirty="0" smtClean="0"/>
              <a:t>以下訓練動作可於下列網址瀏覽</a:t>
            </a:r>
            <a:r>
              <a:rPr lang="en-US" altLang="zh-TW" sz="2800" dirty="0" smtClean="0"/>
              <a:t>﹕</a:t>
            </a:r>
          </a:p>
          <a:p>
            <a:pPr>
              <a:spcAft>
                <a:spcPts val="0"/>
              </a:spcAft>
            </a:pPr>
            <a:r>
              <a:rPr lang="en-US" altLang="zh-HK" sz="2800" u="sng" kern="100" dirty="0">
                <a:solidFill>
                  <a:srgbClr val="0563C1"/>
                </a:solidFill>
                <a:latin typeface="Calibri" panose="020F0502020204030204" pitchFamily="34" charset="0"/>
                <a:cs typeface="Times New Roman" panose="02020603050405020304" pitchFamily="18" charset="0"/>
                <a:hlinkClick r:id="rId2"/>
              </a:rPr>
              <a:t>https://bit.ly/3CXtira</a:t>
            </a:r>
            <a:endParaRPr lang="zh-TW" altLang="zh-HK" sz="2800" kern="100" dirty="0">
              <a:latin typeface="Calibri" panose="020F0502020204030204" pitchFamily="34" charset="0"/>
              <a:cs typeface="Times New Roman" panose="02020603050405020304" pitchFamily="18" charset="0"/>
            </a:endParaRPr>
          </a:p>
          <a:p>
            <a:pPr marL="0" indent="0">
              <a:buNone/>
            </a:pPr>
            <a:endParaRPr lang="zh-HK" altLang="en-US" sz="2800" dirty="0"/>
          </a:p>
        </p:txBody>
      </p:sp>
      <p:sp>
        <p:nvSpPr>
          <p:cNvPr id="4" name="投影片編號版面配置區 3"/>
          <p:cNvSpPr>
            <a:spLocks noGrp="1"/>
          </p:cNvSpPr>
          <p:nvPr>
            <p:ph type="sldNum" sz="quarter" idx="12"/>
          </p:nvPr>
        </p:nvSpPr>
        <p:spPr/>
        <p:txBody>
          <a:bodyPr/>
          <a:lstStyle/>
          <a:p>
            <a:fld id="{6D22F896-40B5-4ADD-8801-0D06FADFA095}" type="slidenum">
              <a:rPr lang="en-US" smtClean="0"/>
              <a:pPr/>
              <a:t>10</a:t>
            </a:fld>
            <a:endParaRPr lang="en-US" dirty="0"/>
          </a:p>
        </p:txBody>
      </p:sp>
      <p:pic>
        <p:nvPicPr>
          <p:cNvPr id="6" name="圖片 5"/>
          <p:cNvPicPr>
            <a:picLocks noChangeAspect="1"/>
          </p:cNvPicPr>
          <p:nvPr/>
        </p:nvPicPr>
        <p:blipFill>
          <a:blip r:embed="rId3"/>
          <a:stretch>
            <a:fillRect/>
          </a:stretch>
        </p:blipFill>
        <p:spPr>
          <a:xfrm>
            <a:off x="6252194" y="2380704"/>
            <a:ext cx="846030" cy="850369"/>
          </a:xfrm>
          <a:prstGeom prst="rect">
            <a:avLst/>
          </a:prstGeom>
        </p:spPr>
      </p:pic>
    </p:spTree>
    <p:extLst>
      <p:ext uri="{BB962C8B-B14F-4D97-AF65-F5344CB8AC3E}">
        <p14:creationId xmlns:p14="http://schemas.microsoft.com/office/powerpoint/2010/main" val="18848360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胸大肌</a:t>
            </a:r>
            <a:r>
              <a:rPr lang="zh-TW" altLang="zh-HK" b="1" dirty="0" smtClean="0"/>
              <a:t>- </a:t>
            </a:r>
            <a:r>
              <a:rPr lang="zh-TW" altLang="zh-HK" b="1" dirty="0"/>
              <a:t>初階</a:t>
            </a:r>
            <a:endParaRPr lang="zh-HK" altLang="en-US" b="1" dirty="0"/>
          </a:p>
        </p:txBody>
      </p:sp>
      <p:sp>
        <p:nvSpPr>
          <p:cNvPr id="6" name="Content Placeholder 5"/>
          <p:cNvSpPr>
            <a:spLocks noGrp="1"/>
          </p:cNvSpPr>
          <p:nvPr>
            <p:ph sz="half" idx="1"/>
          </p:nvPr>
        </p:nvSpPr>
        <p:spPr/>
        <p:txBody>
          <a:bodyPr>
            <a:normAutofit fontScale="92500" lnSpcReduction="20000"/>
          </a:bodyPr>
          <a:lstStyle/>
          <a:p>
            <a:pPr>
              <a:buFont typeface="Wingdings" panose="05000000000000000000" pitchFamily="2" charset="2"/>
              <a:buChar char="u"/>
            </a:pPr>
            <a:r>
              <a:rPr lang="zh-TW" altLang="zh-HK" sz="2400" b="1" dirty="0"/>
              <a:t>熱身動作</a:t>
            </a: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雙手提臂向前，平</a:t>
            </a:r>
            <a:r>
              <a:rPr lang="zh-TW" altLang="zh-HK" sz="2400" dirty="0" smtClean="0">
                <a:latin typeface="Arial" panose="020B0604020202020204" pitchFamily="34" charset="0"/>
                <a:ea typeface="Gungsuh"/>
                <a:cs typeface="Gungsuh"/>
              </a:rPr>
              <a:t>肩</a:t>
            </a:r>
            <a:r>
              <a:rPr lang="zh-TW" altLang="en-US" sz="2400" dirty="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雙手向外打開，將胸部擴</a:t>
            </a:r>
            <a:r>
              <a:rPr lang="zh-TW" altLang="zh-HK" sz="2400" dirty="0" smtClean="0">
                <a:latin typeface="Arial" panose="020B0604020202020204" pitchFamily="34" charset="0"/>
                <a:ea typeface="Gungsuh"/>
                <a:cs typeface="Gungsuh"/>
              </a:rPr>
              <a:t>開</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重覆以上動作8-10次</a:t>
            </a:r>
            <a:endParaRPr lang="zh-TW" altLang="zh-HK" sz="1600" dirty="0">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217920" y="1845735"/>
            <a:ext cx="4937760" cy="4388810"/>
          </a:xfrm>
        </p:spPr>
        <p:txBody>
          <a:bodyPr>
            <a:normAutofit fontScale="92500" lnSpcReduction="20000"/>
          </a:bodyPr>
          <a:lstStyle/>
          <a:p>
            <a:pPr lvl="0">
              <a:buFont typeface="Wingdings" panose="05000000000000000000" pitchFamily="2" charset="2"/>
              <a:buChar char="u"/>
            </a:pPr>
            <a:r>
              <a:rPr lang="zh-TW" altLang="en-US" sz="2400" b="1" dirty="0"/>
              <a:t>起始</a:t>
            </a:r>
            <a:r>
              <a:rPr lang="zh-TW" altLang="en-US" sz="2400" b="1" dirty="0" smtClean="0"/>
              <a:t>動作</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將彈力帶圍繞掌心</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經過中背並穿過腋下</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雙手置於胸前，手臂與地面</a:t>
            </a:r>
            <a:r>
              <a:rPr lang="zh-TW" altLang="zh-HK" sz="2400" dirty="0" smtClean="0">
                <a:latin typeface="Arial" panose="020B0604020202020204" pitchFamily="34" charset="0"/>
                <a:ea typeface="Gungsuh"/>
                <a:cs typeface="Gungsuh"/>
              </a:rPr>
              <a:t>平衡</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手肘屈曲成90度</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掌心向下緊握彈力帶</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鎖緊手腕</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挺胸收腹，肩部</a:t>
            </a:r>
            <a:r>
              <a:rPr lang="zh-TW" altLang="zh-HK" sz="2400" dirty="0" smtClean="0">
                <a:latin typeface="Arial" panose="020B0604020202020204" pitchFamily="34" charset="0"/>
                <a:ea typeface="Gungsuh"/>
                <a:cs typeface="Gungsuh"/>
              </a:rPr>
              <a:t>放鬆</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雙腳平肩，眼望</a:t>
            </a:r>
            <a:r>
              <a:rPr lang="zh-TW" altLang="zh-HK" sz="2400" dirty="0" smtClean="0">
                <a:latin typeface="Arial" panose="020B0604020202020204" pitchFamily="34" charset="0"/>
                <a:ea typeface="Gungsuh"/>
                <a:cs typeface="Gungsuh"/>
              </a:rPr>
              <a:t>前方</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11</a:t>
            </a:fld>
            <a:endParaRPr lang="en-US" dirty="0"/>
          </a:p>
        </p:txBody>
      </p:sp>
      <p:pic>
        <p:nvPicPr>
          <p:cNvPr id="11" name="image167.png"/>
          <p:cNvPicPr/>
          <p:nvPr/>
        </p:nvPicPr>
        <p:blipFill>
          <a:blip r:embed="rId2"/>
          <a:srcRect l="31891" t="16271" r="30288" b="8093"/>
          <a:stretch>
            <a:fillRect/>
          </a:stretch>
        </p:blipFill>
        <p:spPr>
          <a:xfrm>
            <a:off x="267565" y="3991870"/>
            <a:ext cx="2253962" cy="2713730"/>
          </a:xfrm>
          <a:prstGeom prst="rect">
            <a:avLst/>
          </a:prstGeom>
          <a:ln/>
        </p:spPr>
      </p:pic>
      <p:pic>
        <p:nvPicPr>
          <p:cNvPr id="2" name="Picture 1"/>
          <p:cNvPicPr>
            <a:picLocks noChangeAspect="1"/>
          </p:cNvPicPr>
          <p:nvPr/>
        </p:nvPicPr>
        <p:blipFill>
          <a:blip r:embed="rId3"/>
          <a:stretch>
            <a:fillRect/>
          </a:stretch>
        </p:blipFill>
        <p:spPr>
          <a:xfrm>
            <a:off x="3032862" y="3991870"/>
            <a:ext cx="2241102" cy="2716706"/>
          </a:xfrm>
          <a:prstGeom prst="rect">
            <a:avLst/>
          </a:prstGeom>
        </p:spPr>
      </p:pic>
      <p:pic>
        <p:nvPicPr>
          <p:cNvPr id="12" name="image129.png"/>
          <p:cNvPicPr/>
          <p:nvPr/>
        </p:nvPicPr>
        <p:blipFill>
          <a:blip r:embed="rId4"/>
          <a:srcRect l="31972" t="13306" r="35792"/>
          <a:stretch>
            <a:fillRect/>
          </a:stretch>
        </p:blipFill>
        <p:spPr>
          <a:xfrm>
            <a:off x="9673993" y="129832"/>
            <a:ext cx="2148551" cy="2981325"/>
          </a:xfrm>
          <a:prstGeom prst="rect">
            <a:avLst/>
          </a:prstGeom>
          <a:ln/>
        </p:spPr>
      </p:pic>
    </p:spTree>
    <p:extLst>
      <p:ext uri="{BB962C8B-B14F-4D97-AF65-F5344CB8AC3E}">
        <p14:creationId xmlns:p14="http://schemas.microsoft.com/office/powerpoint/2010/main" val="42343742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胸大肌</a:t>
            </a:r>
            <a:r>
              <a:rPr lang="zh-TW" altLang="zh-HK" b="1" dirty="0" smtClean="0"/>
              <a:t>- </a:t>
            </a:r>
            <a:r>
              <a:rPr lang="zh-TW" altLang="zh-HK" b="1" dirty="0"/>
              <a:t>初階</a:t>
            </a:r>
            <a:endParaRPr lang="zh-HK" altLang="en-US" b="1" dirty="0"/>
          </a:p>
        </p:txBody>
      </p:sp>
      <p:sp>
        <p:nvSpPr>
          <p:cNvPr id="6" name="Content Placeholder 5"/>
          <p:cNvSpPr>
            <a:spLocks noGrp="1"/>
          </p:cNvSpPr>
          <p:nvPr>
            <p:ph sz="half" idx="1"/>
          </p:nvPr>
        </p:nvSpPr>
        <p:spPr>
          <a:xfrm>
            <a:off x="898207" y="1859461"/>
            <a:ext cx="4937760" cy="4023360"/>
          </a:xfrm>
        </p:spPr>
        <p:txBody>
          <a:bodyPr/>
          <a:lstStyle/>
          <a:p>
            <a:pPr>
              <a:buFont typeface="Wingdings" panose="05000000000000000000" pitchFamily="2" charset="2"/>
              <a:buChar char="u"/>
            </a:pPr>
            <a:r>
              <a:rPr lang="zh-TW" altLang="zh-HK" sz="2400" b="1" dirty="0"/>
              <a:t>動作過程</a:t>
            </a: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向前拉動彈力帶</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手肘保持微曲</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完成後返回起始動作</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向前拉動時呼氣</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向後回臂時吸氣</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a:latin typeface="Arial" panose="020B0604020202020204" pitchFamily="34" charset="0"/>
                <a:ea typeface="Gungsuh"/>
                <a:cs typeface="Gungsuh"/>
              </a:rPr>
              <a:t>重複以上動作10-15次</a:t>
            </a:r>
            <a:endParaRPr lang="zh-TW" altLang="zh-HK" sz="1600" dirty="0">
              <a:latin typeface="Arial" panose="020B0604020202020204" pitchFamily="34" charset="0"/>
            </a:endParaRP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695122" y="1859461"/>
            <a:ext cx="4937760" cy="4023360"/>
          </a:xfrm>
        </p:spPr>
        <p:txBody>
          <a:bodyPr/>
          <a:lstStyle/>
          <a:p>
            <a:pPr lvl="0">
              <a:buFont typeface="Wingdings" panose="05000000000000000000" pitchFamily="2" charset="2"/>
              <a:buChar char="u"/>
            </a:pPr>
            <a:r>
              <a:rPr lang="zh-TW" altLang="en-US" sz="2400" b="1" dirty="0" smtClean="0"/>
              <a:t>注意事項</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避免頸部過份前傾</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避免手肘過份伸直</a:t>
            </a:r>
            <a:endParaRPr lang="zh-TW" altLang="zh-HK" sz="1600" dirty="0">
              <a:latin typeface="Arial" panose="020B0604020202020204" pitchFamily="34" charset="0"/>
            </a:endParaRPr>
          </a:p>
          <a:p>
            <a:pPr lvl="0">
              <a:buFont typeface="Wingdings" panose="05000000000000000000" pitchFamily="2" charset="2"/>
              <a:buChar char="Ø"/>
            </a:pPr>
            <a:endParaRPr lang="en-US" altLang="zh-TW" sz="2400" dirty="0"/>
          </a:p>
          <a:p>
            <a:pPr>
              <a:buFont typeface="Wingdings" panose="05000000000000000000" pitchFamily="2" charset="2"/>
              <a:buChar char="u"/>
            </a:pPr>
            <a:r>
              <a:rPr lang="zh-TW" altLang="zh-HK" sz="2400" b="1" dirty="0"/>
              <a:t>相關動作</a:t>
            </a:r>
          </a:p>
          <a:p>
            <a:pPr marL="342900" indent="-342900">
              <a:lnSpc>
                <a:spcPct val="115000"/>
              </a:lnSpc>
              <a:spcAft>
                <a:spcPts val="0"/>
              </a:spcAft>
              <a:buFont typeface="Arial" panose="020B0604020202020204" pitchFamily="34" charset="0"/>
              <a:buChar char="●"/>
            </a:pPr>
            <a:r>
              <a:rPr lang="zh-TW" altLang="en-US" sz="2400" dirty="0">
                <a:latin typeface="Arial" panose="020B0604020202020204" pitchFamily="34" charset="0"/>
                <a:ea typeface="Gungsuh"/>
                <a:cs typeface="Gungsuh"/>
              </a:rPr>
              <a:t>棒球</a:t>
            </a:r>
            <a:r>
              <a:rPr lang="en-US" altLang="zh-TW" sz="2400" dirty="0">
                <a:latin typeface="Arial" panose="020B0604020202020204" pitchFamily="34" charset="0"/>
                <a:ea typeface="Gungsuh"/>
                <a:cs typeface="Gungsuh"/>
              </a:rPr>
              <a:t>(</a:t>
            </a:r>
            <a:r>
              <a:rPr lang="zh-TW" altLang="en-US" sz="2400" dirty="0">
                <a:latin typeface="Arial" panose="020B0604020202020204" pitchFamily="34" charset="0"/>
                <a:ea typeface="Gungsuh"/>
                <a:cs typeface="Gungsuh"/>
              </a:rPr>
              <a:t>擊球</a:t>
            </a:r>
            <a:r>
              <a:rPr lang="en-US" altLang="zh-TW" sz="2400" dirty="0">
                <a:latin typeface="Arial" panose="020B0604020202020204" pitchFamily="34" charset="0"/>
                <a:ea typeface="Gungsuh"/>
                <a:cs typeface="Gungsuh"/>
              </a:rPr>
              <a:t>)</a:t>
            </a:r>
            <a:r>
              <a:rPr lang="zh-TW" altLang="en-US" sz="2400" dirty="0">
                <a:latin typeface="Arial" panose="020B0604020202020204" pitchFamily="34" charset="0"/>
                <a:ea typeface="Gungsuh"/>
                <a:cs typeface="Gungsuh"/>
              </a:rPr>
              <a:t>、蛙式</a:t>
            </a:r>
            <a:r>
              <a:rPr lang="en-US" altLang="zh-TW" sz="2400" dirty="0">
                <a:latin typeface="Arial" panose="020B0604020202020204" pitchFamily="34" charset="0"/>
                <a:ea typeface="Gungsuh"/>
                <a:cs typeface="Gungsuh"/>
              </a:rPr>
              <a:t>(</a:t>
            </a:r>
            <a:r>
              <a:rPr lang="zh-TW" altLang="en-US" sz="2400" dirty="0">
                <a:latin typeface="Arial" panose="020B0604020202020204" pitchFamily="34" charset="0"/>
                <a:ea typeface="Gungsuh"/>
                <a:cs typeface="Gungsuh"/>
              </a:rPr>
              <a:t>抱水</a:t>
            </a:r>
            <a:r>
              <a:rPr lang="en-US" altLang="zh-TW" sz="2400" dirty="0">
                <a:latin typeface="Arial" panose="020B0604020202020204" pitchFamily="34" charset="0"/>
                <a:ea typeface="Gungsuh"/>
                <a:cs typeface="Gungsuh"/>
              </a:rPr>
              <a:t>)</a:t>
            </a:r>
            <a:endParaRPr lang="zh-HK" altLang="en-US" sz="2400" dirty="0">
              <a:latin typeface="Arial" panose="020B0604020202020204" pitchFamily="34" charset="0"/>
              <a:ea typeface="Gungsuh"/>
              <a:cs typeface="Gungsuh"/>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pPr/>
              <a:t>12</a:t>
            </a:fld>
            <a:endParaRPr lang="en-US" dirty="0"/>
          </a:p>
        </p:txBody>
      </p:sp>
      <p:pic>
        <p:nvPicPr>
          <p:cNvPr id="8" name="image166.png"/>
          <p:cNvPicPr/>
          <p:nvPr/>
        </p:nvPicPr>
        <p:blipFill>
          <a:blip r:embed="rId2"/>
          <a:srcRect l="32452" t="11809" r="33351" b="6980"/>
          <a:stretch>
            <a:fillRect/>
          </a:stretch>
        </p:blipFill>
        <p:spPr>
          <a:xfrm>
            <a:off x="4346314" y="3570851"/>
            <a:ext cx="2045250" cy="3097804"/>
          </a:xfrm>
          <a:prstGeom prst="rect">
            <a:avLst/>
          </a:prstGeom>
          <a:ln/>
        </p:spPr>
      </p:pic>
    </p:spTree>
    <p:extLst>
      <p:ext uri="{BB962C8B-B14F-4D97-AF65-F5344CB8AC3E}">
        <p14:creationId xmlns:p14="http://schemas.microsoft.com/office/powerpoint/2010/main" val="2124408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胸大肌</a:t>
            </a:r>
            <a:r>
              <a:rPr lang="zh-TW" altLang="zh-HK" b="1" dirty="0" smtClean="0"/>
              <a:t>- </a:t>
            </a:r>
            <a:r>
              <a:rPr lang="zh-TW" altLang="en-US" b="1" dirty="0"/>
              <a:t>進</a:t>
            </a:r>
            <a:r>
              <a:rPr lang="zh-TW" altLang="zh-HK" b="1" dirty="0" smtClean="0"/>
              <a:t>階</a:t>
            </a:r>
            <a:endParaRPr lang="zh-HK" altLang="en-US" b="1" dirty="0"/>
          </a:p>
        </p:txBody>
      </p:sp>
      <p:sp>
        <p:nvSpPr>
          <p:cNvPr id="6" name="Content Placeholder 5"/>
          <p:cNvSpPr>
            <a:spLocks noGrp="1"/>
          </p:cNvSpPr>
          <p:nvPr>
            <p:ph sz="half" idx="1"/>
          </p:nvPr>
        </p:nvSpPr>
        <p:spPr/>
        <p:txBody>
          <a:bodyPr>
            <a:normAutofit/>
          </a:bodyPr>
          <a:lstStyle/>
          <a:p>
            <a:pPr>
              <a:buFont typeface="Wingdings" panose="05000000000000000000" pitchFamily="2" charset="2"/>
              <a:buChar char="u"/>
            </a:pPr>
            <a:r>
              <a:rPr lang="zh-TW" altLang="zh-HK" sz="2400" b="1" dirty="0"/>
              <a:t>熱身動作</a:t>
            </a: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雙手提臂向前，平</a:t>
            </a:r>
            <a:r>
              <a:rPr lang="zh-TW" altLang="zh-HK" sz="2400" dirty="0" smtClean="0">
                <a:latin typeface="Arial" panose="020B0604020202020204" pitchFamily="34" charset="0"/>
                <a:ea typeface="Gungsuh"/>
                <a:cs typeface="Gungsuh"/>
              </a:rPr>
              <a:t>肩</a:t>
            </a:r>
            <a:r>
              <a:rPr lang="zh-TW" altLang="en-US" sz="2400" dirty="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雙手向外打開，將胸部擴</a:t>
            </a:r>
            <a:r>
              <a:rPr lang="zh-TW" altLang="zh-HK" sz="2400" dirty="0" smtClean="0">
                <a:latin typeface="Arial" panose="020B0604020202020204" pitchFamily="34" charset="0"/>
                <a:ea typeface="Gungsuh"/>
                <a:cs typeface="Gungsuh"/>
              </a:rPr>
              <a:t>開</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重覆以上動作8-10次</a:t>
            </a:r>
            <a:endParaRPr lang="zh-TW" altLang="zh-HK" sz="1600" dirty="0">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274723" y="2178244"/>
            <a:ext cx="4937760" cy="4388810"/>
          </a:xfrm>
        </p:spPr>
        <p:txBody>
          <a:bodyPr>
            <a:normAutofit/>
          </a:bodyPr>
          <a:lstStyle/>
          <a:p>
            <a:pPr lvl="0">
              <a:buFont typeface="Wingdings" panose="05000000000000000000" pitchFamily="2" charset="2"/>
              <a:buChar char="u"/>
            </a:pPr>
            <a:r>
              <a:rPr lang="zh-TW" altLang="en-US" sz="2400" b="1" dirty="0"/>
              <a:t>起始</a:t>
            </a:r>
            <a:r>
              <a:rPr lang="zh-TW" altLang="en-US" sz="2400" b="1" dirty="0" smtClean="0"/>
              <a:t>動作</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右腳踏穩彈力帶末端</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單手握彈力帶前端並圍繞掌心</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掌心向前，鎖緊</a:t>
            </a:r>
            <a:r>
              <a:rPr lang="zh-TW" altLang="zh-HK" sz="2400" dirty="0" smtClean="0">
                <a:latin typeface="Arial" panose="020B0604020202020204" pitchFamily="34" charset="0"/>
                <a:ea typeface="Gungsuh"/>
                <a:cs typeface="Gungsuh"/>
              </a:rPr>
              <a:t>手腕</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左腳踏前曲膝</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挺胸收腹，眼望前方，肩部</a:t>
            </a:r>
            <a:r>
              <a:rPr lang="zh-TW" altLang="zh-HK" sz="2400" dirty="0" smtClean="0">
                <a:latin typeface="Arial" panose="020B0604020202020204" pitchFamily="34" charset="0"/>
                <a:ea typeface="Gungsuh"/>
                <a:cs typeface="Gungsuh"/>
              </a:rPr>
              <a:t>放鬆</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手肘微曲，垂下置於身</a:t>
            </a:r>
            <a:r>
              <a:rPr lang="zh-TW" altLang="zh-HK" sz="2400" dirty="0" smtClean="0">
                <a:latin typeface="Arial" panose="020B0604020202020204" pitchFamily="34" charset="0"/>
                <a:ea typeface="Gungsuh"/>
                <a:cs typeface="Gungsuh"/>
              </a:rPr>
              <a:t>旁</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13</a:t>
            </a:fld>
            <a:endParaRPr lang="en-US" dirty="0"/>
          </a:p>
        </p:txBody>
      </p:sp>
      <p:pic>
        <p:nvPicPr>
          <p:cNvPr id="11" name="image167.png"/>
          <p:cNvPicPr/>
          <p:nvPr/>
        </p:nvPicPr>
        <p:blipFill>
          <a:blip r:embed="rId2"/>
          <a:srcRect l="31891" t="16271" r="30288" b="8093"/>
          <a:stretch>
            <a:fillRect/>
          </a:stretch>
        </p:blipFill>
        <p:spPr>
          <a:xfrm>
            <a:off x="267565" y="3991870"/>
            <a:ext cx="2253962" cy="2713730"/>
          </a:xfrm>
          <a:prstGeom prst="rect">
            <a:avLst/>
          </a:prstGeom>
          <a:ln/>
        </p:spPr>
      </p:pic>
      <p:pic>
        <p:nvPicPr>
          <p:cNvPr id="2" name="Picture 1"/>
          <p:cNvPicPr>
            <a:picLocks noChangeAspect="1"/>
          </p:cNvPicPr>
          <p:nvPr/>
        </p:nvPicPr>
        <p:blipFill>
          <a:blip r:embed="rId3"/>
          <a:stretch>
            <a:fillRect/>
          </a:stretch>
        </p:blipFill>
        <p:spPr>
          <a:xfrm>
            <a:off x="3032862" y="3991870"/>
            <a:ext cx="2241102" cy="2716706"/>
          </a:xfrm>
          <a:prstGeom prst="rect">
            <a:avLst/>
          </a:prstGeom>
        </p:spPr>
      </p:pic>
      <p:pic>
        <p:nvPicPr>
          <p:cNvPr id="9" name="image172.png"/>
          <p:cNvPicPr/>
          <p:nvPr/>
        </p:nvPicPr>
        <p:blipFill>
          <a:blip r:embed="rId4"/>
          <a:srcRect l="34390" t="27904" r="36393"/>
          <a:stretch>
            <a:fillRect/>
          </a:stretch>
        </p:blipFill>
        <p:spPr>
          <a:xfrm>
            <a:off x="9723032" y="120911"/>
            <a:ext cx="2228823" cy="2973271"/>
          </a:xfrm>
          <a:prstGeom prst="rect">
            <a:avLst/>
          </a:prstGeom>
          <a:ln/>
        </p:spPr>
      </p:pic>
    </p:spTree>
    <p:extLst>
      <p:ext uri="{BB962C8B-B14F-4D97-AF65-F5344CB8AC3E}">
        <p14:creationId xmlns:p14="http://schemas.microsoft.com/office/powerpoint/2010/main" val="2869195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胸大肌</a:t>
            </a:r>
            <a:r>
              <a:rPr lang="zh-TW" altLang="zh-HK" b="1" dirty="0" smtClean="0"/>
              <a:t>- </a:t>
            </a:r>
            <a:r>
              <a:rPr lang="zh-TW" altLang="en-US" b="1" dirty="0"/>
              <a:t>進</a:t>
            </a:r>
            <a:r>
              <a:rPr lang="zh-TW" altLang="zh-HK" b="1" dirty="0" smtClean="0"/>
              <a:t>階</a:t>
            </a:r>
            <a:endParaRPr lang="zh-HK" altLang="en-US" b="1" dirty="0"/>
          </a:p>
        </p:txBody>
      </p:sp>
      <p:sp>
        <p:nvSpPr>
          <p:cNvPr id="6" name="Content Placeholder 5"/>
          <p:cNvSpPr>
            <a:spLocks noGrp="1"/>
          </p:cNvSpPr>
          <p:nvPr>
            <p:ph sz="half" idx="1"/>
          </p:nvPr>
        </p:nvSpPr>
        <p:spPr>
          <a:xfrm>
            <a:off x="898207" y="1859461"/>
            <a:ext cx="4937760" cy="4023360"/>
          </a:xfrm>
        </p:spPr>
        <p:txBody>
          <a:bodyPr>
            <a:normAutofit fontScale="92500" lnSpcReduction="10000"/>
          </a:bodyPr>
          <a:lstStyle/>
          <a:p>
            <a:pPr>
              <a:buFont typeface="Wingdings" panose="05000000000000000000" pitchFamily="2" charset="2"/>
              <a:buChar char="u"/>
            </a:pPr>
            <a:r>
              <a:rPr lang="zh-TW" altLang="zh-HK" sz="2400" b="1" dirty="0"/>
              <a:t>動作過程</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提</a:t>
            </a:r>
            <a:r>
              <a:rPr lang="zh-TW" altLang="en-US" sz="2400" dirty="0">
                <a:latin typeface="Arial" panose="020B0604020202020204" pitchFamily="34" charset="0"/>
                <a:ea typeface="Gungsuh"/>
                <a:cs typeface="Gungsuh"/>
              </a:rPr>
              <a:t>臂至左肩前方</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手肘</a:t>
            </a:r>
            <a:r>
              <a:rPr lang="zh-TW" altLang="en-US" sz="2400" dirty="0">
                <a:latin typeface="Arial" panose="020B0604020202020204" pitchFamily="34" charset="0"/>
                <a:ea typeface="Gungsuh"/>
                <a:cs typeface="Gungsuh"/>
              </a:rPr>
              <a:t>保持微曲，掌心向</a:t>
            </a:r>
            <a:r>
              <a:rPr lang="zh-TW" altLang="en-US" sz="2400" dirty="0" smtClean="0">
                <a:latin typeface="Arial" panose="020B0604020202020204" pitchFamily="34" charset="0"/>
                <a:ea typeface="Gungsuh"/>
                <a:cs typeface="Gungsuh"/>
              </a:rPr>
              <a:t>天。</a:t>
            </a:r>
            <a:endParaRPr lang="zh-TW" altLang="en-US" sz="2400" dirty="0">
              <a:latin typeface="Arial" panose="020B0604020202020204" pitchFamily="34" charset="0"/>
              <a:ea typeface="Gungsuh"/>
              <a:cs typeface="Gungsuh"/>
            </a:endParaRP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完成</a:t>
            </a:r>
            <a:r>
              <a:rPr lang="zh-TW" altLang="en-US" sz="2400" dirty="0">
                <a:latin typeface="Arial" panose="020B0604020202020204" pitchFamily="34" charset="0"/>
                <a:ea typeface="Gungsuh"/>
                <a:cs typeface="Gungsuh"/>
              </a:rPr>
              <a:t>後返回起始動作</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向上</a:t>
            </a:r>
            <a:r>
              <a:rPr lang="zh-TW" altLang="en-US" sz="2400" dirty="0">
                <a:latin typeface="Arial" panose="020B0604020202020204" pitchFamily="34" charset="0"/>
                <a:ea typeface="Gungsuh"/>
                <a:cs typeface="Gungsuh"/>
              </a:rPr>
              <a:t>拉動時呼氣</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向</a:t>
            </a:r>
            <a:r>
              <a:rPr lang="zh-TW" altLang="en-US" sz="2400" dirty="0">
                <a:latin typeface="Arial" panose="020B0604020202020204" pitchFamily="34" charset="0"/>
                <a:ea typeface="Gungsuh"/>
                <a:cs typeface="Gungsuh"/>
              </a:rPr>
              <a:t>下回臂時吸氣</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重複</a:t>
            </a:r>
            <a:r>
              <a:rPr lang="zh-TW" altLang="en-US" sz="2400" dirty="0">
                <a:latin typeface="Arial" panose="020B0604020202020204" pitchFamily="34" charset="0"/>
                <a:ea typeface="Gungsuh"/>
                <a:cs typeface="Gungsuh"/>
              </a:rPr>
              <a:t>以上動作</a:t>
            </a:r>
            <a:r>
              <a:rPr lang="en-US" altLang="zh-TW" sz="2400" dirty="0">
                <a:latin typeface="Arial" panose="020B0604020202020204" pitchFamily="34" charset="0"/>
                <a:ea typeface="Gungsuh"/>
                <a:cs typeface="Gungsuh"/>
              </a:rPr>
              <a:t>10-15</a:t>
            </a:r>
            <a:r>
              <a:rPr lang="zh-TW" altLang="en-US" sz="2400" dirty="0">
                <a:latin typeface="Arial" panose="020B0604020202020204" pitchFamily="34" charset="0"/>
                <a:ea typeface="Gungsuh"/>
                <a:cs typeface="Gungsuh"/>
              </a:rPr>
              <a:t>次</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換</a:t>
            </a:r>
            <a:r>
              <a:rPr lang="zh-TW" altLang="en-US" sz="2400" dirty="0">
                <a:latin typeface="Arial" panose="020B0604020202020204" pitchFamily="34" charset="0"/>
                <a:ea typeface="Gungsuh"/>
                <a:cs typeface="Gungsuh"/>
              </a:rPr>
              <a:t>邊繼續</a:t>
            </a: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695122" y="1859461"/>
            <a:ext cx="4937760" cy="4023360"/>
          </a:xfrm>
        </p:spPr>
        <p:txBody>
          <a:bodyPr>
            <a:normAutofit fontScale="92500" lnSpcReduction="10000"/>
          </a:bodyPr>
          <a:lstStyle/>
          <a:p>
            <a:pPr lvl="0">
              <a:buFont typeface="Wingdings" panose="05000000000000000000" pitchFamily="2" charset="2"/>
              <a:buChar char="u"/>
            </a:pPr>
            <a:r>
              <a:rPr lang="zh-TW" altLang="en-US" sz="2400" b="1" dirty="0" smtClean="0"/>
              <a:t>注意事項</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膝部不可前過腳尖</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保持身體平衡</a:t>
            </a:r>
            <a:endParaRPr lang="zh-TW" altLang="zh-HK" sz="1600" dirty="0">
              <a:latin typeface="Arial" panose="020B0604020202020204" pitchFamily="34" charset="0"/>
            </a:endParaRPr>
          </a:p>
          <a:p>
            <a:pPr lvl="0">
              <a:buFont typeface="Wingdings" panose="05000000000000000000" pitchFamily="2" charset="2"/>
              <a:buChar char="Ø"/>
            </a:pPr>
            <a:endParaRPr lang="en-US" altLang="zh-TW" sz="2400" dirty="0"/>
          </a:p>
          <a:p>
            <a:pPr>
              <a:buFont typeface="Wingdings" panose="05000000000000000000" pitchFamily="2" charset="2"/>
              <a:buChar char="u"/>
            </a:pPr>
            <a:r>
              <a:rPr lang="zh-TW" altLang="zh-HK" sz="2400" b="1" dirty="0"/>
              <a:t>相關動作</a:t>
            </a:r>
          </a:p>
          <a:p>
            <a:pPr marL="342900" indent="-342900">
              <a:lnSpc>
                <a:spcPct val="115000"/>
              </a:lnSpc>
              <a:spcAft>
                <a:spcPts val="0"/>
              </a:spcAft>
              <a:buFont typeface="Arial" panose="020B0604020202020204" pitchFamily="34" charset="0"/>
              <a:buChar char="●"/>
            </a:pPr>
            <a:r>
              <a:rPr lang="zh-TW" altLang="en-US" sz="2400" dirty="0">
                <a:latin typeface="Arial" panose="020B0604020202020204" pitchFamily="34" charset="0"/>
                <a:ea typeface="Gungsuh"/>
                <a:cs typeface="Gungsuh"/>
              </a:rPr>
              <a:t>棒球</a:t>
            </a:r>
            <a:r>
              <a:rPr lang="en-US" altLang="zh-TW" sz="2400" dirty="0">
                <a:latin typeface="Arial" panose="020B0604020202020204" pitchFamily="34" charset="0"/>
                <a:ea typeface="Gungsuh"/>
                <a:cs typeface="Gungsuh"/>
              </a:rPr>
              <a:t>(</a:t>
            </a:r>
            <a:r>
              <a:rPr lang="zh-TW" altLang="en-US" sz="2400" dirty="0">
                <a:latin typeface="Arial" panose="020B0604020202020204" pitchFamily="34" charset="0"/>
                <a:ea typeface="Gungsuh"/>
                <a:cs typeface="Gungsuh"/>
              </a:rPr>
              <a:t>擊球</a:t>
            </a:r>
            <a:r>
              <a:rPr lang="en-US" altLang="zh-TW" sz="2400" dirty="0">
                <a:latin typeface="Arial" panose="020B0604020202020204" pitchFamily="34" charset="0"/>
                <a:ea typeface="Gungsuh"/>
                <a:cs typeface="Gungsuh"/>
              </a:rPr>
              <a:t>)</a:t>
            </a:r>
            <a:r>
              <a:rPr lang="zh-TW" altLang="en-US" sz="2400" dirty="0">
                <a:latin typeface="Arial" panose="020B0604020202020204" pitchFamily="34" charset="0"/>
                <a:ea typeface="Gungsuh"/>
                <a:cs typeface="Gungsuh"/>
              </a:rPr>
              <a:t>、蛙式</a:t>
            </a:r>
            <a:r>
              <a:rPr lang="en-US" altLang="zh-TW" sz="2400" dirty="0">
                <a:latin typeface="Arial" panose="020B0604020202020204" pitchFamily="34" charset="0"/>
                <a:ea typeface="Gungsuh"/>
                <a:cs typeface="Gungsuh"/>
              </a:rPr>
              <a:t>(</a:t>
            </a:r>
            <a:r>
              <a:rPr lang="zh-TW" altLang="en-US" sz="2400" dirty="0">
                <a:latin typeface="Arial" panose="020B0604020202020204" pitchFamily="34" charset="0"/>
                <a:ea typeface="Gungsuh"/>
                <a:cs typeface="Gungsuh"/>
              </a:rPr>
              <a:t>抱水</a:t>
            </a:r>
            <a:r>
              <a:rPr lang="en-US" altLang="zh-TW" sz="2400" dirty="0">
                <a:latin typeface="Arial" panose="020B0604020202020204" pitchFamily="34" charset="0"/>
                <a:ea typeface="Gungsuh"/>
                <a:cs typeface="Gungsuh"/>
              </a:rPr>
              <a:t>)</a:t>
            </a:r>
            <a:endParaRPr lang="zh-HK" altLang="en-US" sz="2400" dirty="0">
              <a:latin typeface="Arial" panose="020B0604020202020204" pitchFamily="34" charset="0"/>
              <a:ea typeface="Gungsuh"/>
              <a:cs typeface="Gungsuh"/>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pPr/>
              <a:t>14</a:t>
            </a:fld>
            <a:endParaRPr lang="en-US" dirty="0"/>
          </a:p>
        </p:txBody>
      </p:sp>
      <p:pic>
        <p:nvPicPr>
          <p:cNvPr id="9" name="image171.png"/>
          <p:cNvPicPr/>
          <p:nvPr/>
        </p:nvPicPr>
        <p:blipFill>
          <a:blip r:embed="rId2"/>
          <a:srcRect l="41736" t="39568" r="42660" b="13261"/>
          <a:stretch>
            <a:fillRect/>
          </a:stretch>
        </p:blipFill>
        <p:spPr>
          <a:xfrm>
            <a:off x="4399107" y="3217907"/>
            <a:ext cx="2066348" cy="3312202"/>
          </a:xfrm>
          <a:prstGeom prst="rect">
            <a:avLst/>
          </a:prstGeom>
          <a:ln/>
        </p:spPr>
      </p:pic>
    </p:spTree>
    <p:extLst>
      <p:ext uri="{BB962C8B-B14F-4D97-AF65-F5344CB8AC3E}">
        <p14:creationId xmlns:p14="http://schemas.microsoft.com/office/powerpoint/2010/main" val="3513980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smtClean="0"/>
              <a:t>腹外斜</a:t>
            </a:r>
            <a:r>
              <a:rPr lang="zh-TW" altLang="zh-HK" b="1" dirty="0" smtClean="0"/>
              <a:t>肌 </a:t>
            </a:r>
            <a:r>
              <a:rPr lang="zh-TW" altLang="zh-HK" b="1" dirty="0"/>
              <a:t>- 初階</a:t>
            </a:r>
            <a:endParaRPr lang="zh-HK" altLang="en-US" b="1" dirty="0"/>
          </a:p>
        </p:txBody>
      </p:sp>
      <p:sp>
        <p:nvSpPr>
          <p:cNvPr id="6" name="Content Placeholder 5"/>
          <p:cNvSpPr>
            <a:spLocks noGrp="1"/>
          </p:cNvSpPr>
          <p:nvPr>
            <p:ph sz="half" idx="1"/>
          </p:nvPr>
        </p:nvSpPr>
        <p:spPr>
          <a:xfrm>
            <a:off x="661268" y="1845735"/>
            <a:ext cx="4937760" cy="4023360"/>
          </a:xfrm>
        </p:spPr>
        <p:txBody>
          <a:bodyPr>
            <a:normAutofit/>
          </a:bodyPr>
          <a:lstStyle/>
          <a:p>
            <a:pPr>
              <a:buFont typeface="Wingdings" panose="05000000000000000000" pitchFamily="2" charset="2"/>
              <a:buChar char="u"/>
            </a:pPr>
            <a:r>
              <a:rPr lang="zh-TW" altLang="zh-HK" sz="2400" b="1" dirty="0"/>
              <a:t>熱身動作</a:t>
            </a: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自然站立，雙腳平</a:t>
            </a:r>
            <a:r>
              <a:rPr lang="zh-TW" altLang="zh-HK" sz="2400" dirty="0" smtClean="0">
                <a:latin typeface="Arial" panose="020B0604020202020204" pitchFamily="34" charset="0"/>
                <a:ea typeface="Gungsuh"/>
                <a:cs typeface="Gungsuh"/>
              </a:rPr>
              <a:t>肩</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右手提起，左手</a:t>
            </a:r>
            <a:r>
              <a:rPr lang="zh-TW" altLang="zh-HK" sz="2400" dirty="0" smtClean="0">
                <a:latin typeface="Arial" panose="020B0604020202020204" pitchFamily="34" charset="0"/>
                <a:ea typeface="Gungsuh"/>
                <a:cs typeface="Gungsuh"/>
              </a:rPr>
              <a:t>叉腰</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右手指向左邊</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身體同時向左邊彎腰</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重覆以上動作8-10次</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a:latin typeface="Arial" panose="020B0604020202020204" pitchFamily="34" charset="0"/>
                <a:ea typeface="Gungsuh"/>
                <a:cs typeface="Gungsuh"/>
              </a:rPr>
              <a:t>換邊繼續</a:t>
            </a:r>
            <a:endParaRPr lang="zh-TW" altLang="zh-HK" sz="1600" dirty="0">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671886" y="1845735"/>
            <a:ext cx="4937760" cy="4023360"/>
          </a:xfrm>
        </p:spPr>
        <p:txBody>
          <a:bodyPr>
            <a:normAutofit/>
          </a:bodyPr>
          <a:lstStyle/>
          <a:p>
            <a:pPr lvl="0">
              <a:buFont typeface="Wingdings" panose="05000000000000000000" pitchFamily="2" charset="2"/>
              <a:buChar char="u"/>
            </a:pPr>
            <a:r>
              <a:rPr lang="zh-TW" altLang="en-US" sz="2400" b="1" dirty="0"/>
              <a:t>起始</a:t>
            </a:r>
            <a:r>
              <a:rPr lang="zh-TW" altLang="en-US" sz="2400" b="1" dirty="0" smtClean="0"/>
              <a:t>動作</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右手握彈力帶並圍繞掌心</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右腳踏彈力帶中端</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右手垂下，掌心向</a:t>
            </a:r>
            <a:r>
              <a:rPr lang="zh-TW" altLang="zh-HK" sz="2400" dirty="0" smtClean="0">
                <a:latin typeface="Arial" panose="020B0604020202020204" pitchFamily="34" charset="0"/>
                <a:ea typeface="Gungsuh"/>
                <a:cs typeface="Gungsuh"/>
              </a:rPr>
              <a:t>內</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手肘保持微曲</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挺胸收腹，肩部</a:t>
            </a:r>
            <a:r>
              <a:rPr lang="zh-TW" altLang="zh-HK" sz="2400" dirty="0" smtClean="0">
                <a:latin typeface="Arial" panose="020B0604020202020204" pitchFamily="34" charset="0"/>
                <a:ea typeface="Gungsuh"/>
                <a:cs typeface="Gungsuh"/>
              </a:rPr>
              <a:t>放鬆</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a:latin typeface="Arial" panose="020B0604020202020204" pitchFamily="34" charset="0"/>
                <a:ea typeface="Gungsuh"/>
                <a:cs typeface="Gungsuh"/>
              </a:rPr>
              <a:t>鎖緊手腕</a:t>
            </a:r>
            <a:endParaRPr lang="zh-TW" altLang="zh-HK" sz="1600" dirty="0">
              <a:latin typeface="Arial" panose="020B0604020202020204" pitchFamily="34" charset="0"/>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15</a:t>
            </a:fld>
            <a:endParaRPr lang="en-US" dirty="0"/>
          </a:p>
        </p:txBody>
      </p:sp>
      <p:pic>
        <p:nvPicPr>
          <p:cNvPr id="9" name="image35.png"/>
          <p:cNvPicPr/>
          <p:nvPr/>
        </p:nvPicPr>
        <p:blipFill>
          <a:blip r:embed="rId2"/>
          <a:srcRect/>
          <a:stretch>
            <a:fillRect/>
          </a:stretch>
        </p:blipFill>
        <p:spPr>
          <a:xfrm>
            <a:off x="4978171" y="1697297"/>
            <a:ext cx="1625830" cy="2516177"/>
          </a:xfrm>
          <a:prstGeom prst="rect">
            <a:avLst/>
          </a:prstGeom>
          <a:ln/>
        </p:spPr>
      </p:pic>
      <p:pic>
        <p:nvPicPr>
          <p:cNvPr id="10" name="image36.png"/>
          <p:cNvPicPr/>
          <p:nvPr/>
        </p:nvPicPr>
        <p:blipFill>
          <a:blip r:embed="rId3"/>
          <a:srcRect/>
          <a:stretch>
            <a:fillRect/>
          </a:stretch>
        </p:blipFill>
        <p:spPr>
          <a:xfrm>
            <a:off x="3900291" y="4221480"/>
            <a:ext cx="1714500" cy="2636520"/>
          </a:xfrm>
          <a:prstGeom prst="rect">
            <a:avLst/>
          </a:prstGeom>
          <a:ln/>
        </p:spPr>
      </p:pic>
      <p:pic>
        <p:nvPicPr>
          <p:cNvPr id="14" name="image100.png"/>
          <p:cNvPicPr/>
          <p:nvPr/>
        </p:nvPicPr>
        <p:blipFill>
          <a:blip r:embed="rId4"/>
          <a:srcRect t="8993" b="5497"/>
          <a:stretch>
            <a:fillRect/>
          </a:stretch>
        </p:blipFill>
        <p:spPr>
          <a:xfrm>
            <a:off x="10075947" y="3160185"/>
            <a:ext cx="1838962" cy="3129779"/>
          </a:xfrm>
          <a:prstGeom prst="rect">
            <a:avLst/>
          </a:prstGeom>
          <a:ln/>
        </p:spPr>
      </p:pic>
    </p:spTree>
    <p:extLst>
      <p:ext uri="{BB962C8B-B14F-4D97-AF65-F5344CB8AC3E}">
        <p14:creationId xmlns:p14="http://schemas.microsoft.com/office/powerpoint/2010/main" val="195276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腹外斜</a:t>
            </a:r>
            <a:r>
              <a:rPr lang="zh-TW" altLang="zh-HK" b="1" dirty="0"/>
              <a:t>肌 - 初階</a:t>
            </a:r>
            <a:endParaRPr lang="zh-HK" altLang="en-US" b="1" dirty="0"/>
          </a:p>
        </p:txBody>
      </p:sp>
      <p:sp>
        <p:nvSpPr>
          <p:cNvPr id="6" name="Content Placeholder 5"/>
          <p:cNvSpPr>
            <a:spLocks noGrp="1"/>
          </p:cNvSpPr>
          <p:nvPr>
            <p:ph sz="half" idx="1"/>
          </p:nvPr>
        </p:nvSpPr>
        <p:spPr>
          <a:xfrm>
            <a:off x="479376" y="1844824"/>
            <a:ext cx="4937760" cy="4023360"/>
          </a:xfrm>
        </p:spPr>
        <p:txBody>
          <a:bodyPr/>
          <a:lstStyle/>
          <a:p>
            <a:pPr>
              <a:buFont typeface="Wingdings" panose="05000000000000000000" pitchFamily="2" charset="2"/>
              <a:buChar char="u"/>
            </a:pPr>
            <a:r>
              <a:rPr lang="zh-TW" altLang="zh-HK" sz="2400" b="1" dirty="0"/>
              <a:t>動作過程</a:t>
            </a:r>
          </a:p>
          <a:p>
            <a:pPr fontAlgn="base">
              <a:buFont typeface="Wingdings" panose="05000000000000000000" pitchFamily="2" charset="2"/>
              <a:buChar char="Ø"/>
            </a:pPr>
            <a:r>
              <a:rPr lang="zh-TW" altLang="en-US" sz="2400" dirty="0" smtClean="0"/>
              <a:t>身體</a:t>
            </a:r>
            <a:r>
              <a:rPr lang="zh-TW" altLang="en-US" sz="2400" dirty="0"/>
              <a:t>向左邊彎曲</a:t>
            </a:r>
          </a:p>
          <a:p>
            <a:pPr fontAlgn="base">
              <a:buFont typeface="Wingdings" panose="05000000000000000000" pitchFamily="2" charset="2"/>
              <a:buChar char="Ø"/>
            </a:pPr>
            <a:r>
              <a:rPr lang="zh-TW" altLang="en-US" sz="2400" dirty="0" smtClean="0"/>
              <a:t>完成</a:t>
            </a:r>
            <a:r>
              <a:rPr lang="zh-TW" altLang="en-US" sz="2400" dirty="0"/>
              <a:t>後慢慢返回至起始動作</a:t>
            </a:r>
          </a:p>
          <a:p>
            <a:pPr fontAlgn="base">
              <a:buFont typeface="Wingdings" panose="05000000000000000000" pitchFamily="2" charset="2"/>
              <a:buChar char="Ø"/>
            </a:pPr>
            <a:r>
              <a:rPr lang="zh-TW" altLang="en-US" sz="2400" dirty="0" smtClean="0"/>
              <a:t>身體</a:t>
            </a:r>
            <a:r>
              <a:rPr lang="zh-TW" altLang="en-US" sz="2400" dirty="0"/>
              <a:t>用力彎曲時呼氣</a:t>
            </a:r>
          </a:p>
          <a:p>
            <a:pPr fontAlgn="base">
              <a:buFont typeface="Wingdings" panose="05000000000000000000" pitchFamily="2" charset="2"/>
              <a:buChar char="Ø"/>
            </a:pPr>
            <a:r>
              <a:rPr lang="zh-TW" altLang="en-US" sz="2400" dirty="0" smtClean="0"/>
              <a:t>返回</a:t>
            </a:r>
            <a:r>
              <a:rPr lang="zh-TW" altLang="en-US" sz="2400" dirty="0"/>
              <a:t>時吸氣</a:t>
            </a:r>
          </a:p>
          <a:p>
            <a:pPr fontAlgn="base">
              <a:buFont typeface="Wingdings" panose="05000000000000000000" pitchFamily="2" charset="2"/>
              <a:buChar char="Ø"/>
            </a:pPr>
            <a:r>
              <a:rPr lang="zh-TW" altLang="en-US" sz="2400" dirty="0" smtClean="0"/>
              <a:t>重複</a:t>
            </a:r>
            <a:r>
              <a:rPr lang="zh-TW" altLang="en-US" sz="2400" dirty="0"/>
              <a:t>以上動作</a:t>
            </a:r>
            <a:r>
              <a:rPr lang="en-US" altLang="zh-TW" sz="2400" dirty="0"/>
              <a:t>10-15</a:t>
            </a:r>
            <a:r>
              <a:rPr lang="zh-TW" altLang="en-US" sz="2400" dirty="0"/>
              <a:t>次</a:t>
            </a:r>
          </a:p>
          <a:p>
            <a:pPr fontAlgn="base">
              <a:buFont typeface="Wingdings" panose="05000000000000000000" pitchFamily="2" charset="2"/>
              <a:buChar char="Ø"/>
            </a:pPr>
            <a:r>
              <a:rPr lang="zh-TW" altLang="en-US" sz="2400" dirty="0" smtClean="0"/>
              <a:t>換</a:t>
            </a:r>
            <a:r>
              <a:rPr lang="zh-TW" altLang="en-US" sz="2400" dirty="0"/>
              <a:t>邊繼續</a:t>
            </a: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605847" y="1843419"/>
            <a:ext cx="4937760" cy="4023360"/>
          </a:xfrm>
        </p:spPr>
        <p:txBody>
          <a:bodyPr/>
          <a:lstStyle/>
          <a:p>
            <a:pPr lvl="0">
              <a:buFont typeface="Wingdings" panose="05000000000000000000" pitchFamily="2" charset="2"/>
              <a:buChar char="u"/>
            </a:pPr>
            <a:r>
              <a:rPr lang="zh-TW" altLang="en-US" sz="2400" b="1" dirty="0" smtClean="0"/>
              <a:t>注意事項</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保持身體平衡</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a:latin typeface="Arial" panose="020B0604020202020204" pitchFamily="34" charset="0"/>
                <a:ea typeface="Gungsuh"/>
                <a:cs typeface="Gungsuh"/>
              </a:rPr>
              <a:t>身體避免過度向外彎曲</a:t>
            </a:r>
            <a:endParaRPr lang="zh-TW" altLang="zh-HK" sz="1600" dirty="0">
              <a:latin typeface="Arial" panose="020B0604020202020204" pitchFamily="34" charset="0"/>
            </a:endParaRPr>
          </a:p>
          <a:p>
            <a:pPr lvl="0">
              <a:buFont typeface="Wingdings" panose="05000000000000000000" pitchFamily="2" charset="2"/>
              <a:buChar char="Ø"/>
            </a:pPr>
            <a:endParaRPr lang="en-US" altLang="zh-TW" sz="2400" dirty="0"/>
          </a:p>
          <a:p>
            <a:pPr>
              <a:buFont typeface="Wingdings" panose="05000000000000000000" pitchFamily="2" charset="2"/>
              <a:buChar char="u"/>
            </a:pPr>
            <a:r>
              <a:rPr lang="zh-TW" altLang="zh-HK" sz="2400" b="1" dirty="0"/>
              <a:t>相關動作</a:t>
            </a:r>
          </a:p>
          <a:p>
            <a:pPr marL="342900" indent="-342900">
              <a:lnSpc>
                <a:spcPct val="115000"/>
              </a:lnSpc>
              <a:spcAft>
                <a:spcPts val="1000"/>
              </a:spcAft>
              <a:buFont typeface="Arial" panose="020B0604020202020204" pitchFamily="34" charset="0"/>
              <a:buChar char="●"/>
            </a:pPr>
            <a:r>
              <a:rPr lang="zh-TW" altLang="en-US" sz="2400" dirty="0">
                <a:latin typeface="Arial" panose="020B0604020202020204" pitchFamily="34" charset="0"/>
                <a:ea typeface="Gungsuh"/>
                <a:cs typeface="Gungsuh"/>
              </a:rPr>
              <a:t>游泳自由式</a:t>
            </a:r>
            <a:r>
              <a:rPr lang="en-US" altLang="zh-TW" sz="2400" dirty="0">
                <a:latin typeface="Arial" panose="020B0604020202020204" pitchFamily="34" charset="0"/>
                <a:ea typeface="Gungsuh"/>
                <a:cs typeface="Gungsuh"/>
              </a:rPr>
              <a:t>(</a:t>
            </a:r>
            <a:r>
              <a:rPr lang="zh-TW" altLang="en-US" sz="2400" dirty="0">
                <a:latin typeface="Arial" panose="020B0604020202020204" pitchFamily="34" charset="0"/>
                <a:ea typeface="Gungsuh"/>
                <a:cs typeface="Gungsuh"/>
              </a:rPr>
              <a:t>滾轉</a:t>
            </a:r>
            <a:r>
              <a:rPr lang="en-US" altLang="zh-TW" sz="2400" dirty="0">
                <a:latin typeface="Arial" panose="020B0604020202020204" pitchFamily="34" charset="0"/>
                <a:ea typeface="Gungsuh"/>
                <a:cs typeface="Gungsuh"/>
              </a:rPr>
              <a:t>)</a:t>
            </a:r>
            <a:r>
              <a:rPr lang="zh-TW" altLang="en-US" sz="2400" dirty="0">
                <a:latin typeface="Arial" panose="020B0604020202020204" pitchFamily="34" charset="0"/>
                <a:ea typeface="Gungsuh"/>
                <a:cs typeface="Gungsuh"/>
              </a:rPr>
              <a:t>、高爾夫球</a:t>
            </a:r>
            <a:r>
              <a:rPr lang="en-US" altLang="zh-TW" sz="2400" dirty="0">
                <a:latin typeface="Arial" panose="020B0604020202020204" pitchFamily="34" charset="0"/>
                <a:ea typeface="Gungsuh"/>
                <a:cs typeface="Gungsuh"/>
              </a:rPr>
              <a:t>(</a:t>
            </a:r>
            <a:r>
              <a:rPr lang="zh-TW" altLang="en-US" sz="2400" dirty="0">
                <a:latin typeface="Arial" panose="020B0604020202020204" pitchFamily="34" charset="0"/>
                <a:ea typeface="Gungsuh"/>
                <a:cs typeface="Gungsuh"/>
              </a:rPr>
              <a:t>揮桿</a:t>
            </a:r>
            <a:r>
              <a:rPr lang="en-US" altLang="zh-TW" sz="2400" dirty="0">
                <a:latin typeface="Arial" panose="020B0604020202020204" pitchFamily="34" charset="0"/>
                <a:ea typeface="Gungsuh"/>
                <a:cs typeface="Gungsuh"/>
              </a:rPr>
              <a:t>)</a:t>
            </a:r>
            <a:endParaRPr lang="zh-TW" altLang="en-US" sz="2400" dirty="0">
              <a:latin typeface="Arial" panose="020B0604020202020204" pitchFamily="34" charset="0"/>
              <a:ea typeface="Gungsuh"/>
              <a:cs typeface="Gungsuh"/>
            </a:endParaRPr>
          </a:p>
          <a:p>
            <a:pPr marL="342900" indent="-342900">
              <a:lnSpc>
                <a:spcPct val="115000"/>
              </a:lnSpc>
              <a:spcAft>
                <a:spcPts val="1000"/>
              </a:spcAft>
              <a:buFont typeface="Arial" panose="020B0604020202020204" pitchFamily="34" charset="0"/>
              <a:buChar char="●"/>
            </a:pPr>
            <a:r>
              <a:rPr lang="zh-TW" altLang="en-US" sz="2400" dirty="0">
                <a:latin typeface="Arial" panose="020B0604020202020204" pitchFamily="34" charset="0"/>
                <a:ea typeface="Gungsuh"/>
                <a:cs typeface="Gungsuh"/>
              </a:rPr>
              <a:t>棒球</a:t>
            </a:r>
            <a:r>
              <a:rPr lang="en-US" altLang="zh-TW" sz="2400" dirty="0">
                <a:latin typeface="Arial" panose="020B0604020202020204" pitchFamily="34" charset="0"/>
                <a:ea typeface="Gungsuh"/>
                <a:cs typeface="Gungsuh"/>
              </a:rPr>
              <a:t>(</a:t>
            </a:r>
            <a:r>
              <a:rPr lang="zh-TW" altLang="en-US" sz="2400" dirty="0">
                <a:latin typeface="Arial" panose="020B0604020202020204" pitchFamily="34" charset="0"/>
                <a:ea typeface="Gungsuh"/>
                <a:cs typeface="Gungsuh"/>
              </a:rPr>
              <a:t>擊球</a:t>
            </a:r>
            <a:r>
              <a:rPr lang="en-US" altLang="zh-TW" sz="2400" dirty="0">
                <a:latin typeface="Arial" panose="020B0604020202020204" pitchFamily="34" charset="0"/>
                <a:ea typeface="Gungsuh"/>
                <a:cs typeface="Gungsuh"/>
              </a:rPr>
              <a:t>)</a:t>
            </a:r>
          </a:p>
        </p:txBody>
      </p:sp>
      <p:sp>
        <p:nvSpPr>
          <p:cNvPr id="4" name="Slide Number Placeholder 3"/>
          <p:cNvSpPr>
            <a:spLocks noGrp="1"/>
          </p:cNvSpPr>
          <p:nvPr>
            <p:ph type="sldNum" sz="quarter" idx="12"/>
          </p:nvPr>
        </p:nvSpPr>
        <p:spPr/>
        <p:txBody>
          <a:bodyPr/>
          <a:lstStyle/>
          <a:p>
            <a:fld id="{6D22F896-40B5-4ADD-8801-0D06FADFA095}" type="slidenum">
              <a:rPr lang="en-US" smtClean="0"/>
              <a:pPr/>
              <a:t>16</a:t>
            </a:fld>
            <a:endParaRPr lang="en-US" dirty="0"/>
          </a:p>
        </p:txBody>
      </p:sp>
      <p:pic>
        <p:nvPicPr>
          <p:cNvPr id="9" name="image45.png"/>
          <p:cNvPicPr/>
          <p:nvPr/>
        </p:nvPicPr>
        <p:blipFill>
          <a:blip r:embed="rId2"/>
          <a:srcRect t="6852" b="4145"/>
          <a:stretch>
            <a:fillRect/>
          </a:stretch>
        </p:blipFill>
        <p:spPr>
          <a:xfrm>
            <a:off x="4293320" y="3528394"/>
            <a:ext cx="2005879" cy="3106881"/>
          </a:xfrm>
          <a:prstGeom prst="rect">
            <a:avLst/>
          </a:prstGeom>
          <a:ln/>
        </p:spPr>
      </p:pic>
    </p:spTree>
    <p:extLst>
      <p:ext uri="{BB962C8B-B14F-4D97-AF65-F5344CB8AC3E}">
        <p14:creationId xmlns:p14="http://schemas.microsoft.com/office/powerpoint/2010/main" val="928678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smtClean="0"/>
              <a:t>腹外斜</a:t>
            </a:r>
            <a:r>
              <a:rPr lang="zh-TW" altLang="zh-HK" b="1" dirty="0" smtClean="0"/>
              <a:t>肌 </a:t>
            </a:r>
            <a:r>
              <a:rPr lang="zh-TW" altLang="zh-HK" b="1" dirty="0"/>
              <a:t>- </a:t>
            </a:r>
            <a:r>
              <a:rPr lang="zh-TW" altLang="en-US" b="1" dirty="0" smtClean="0"/>
              <a:t>進</a:t>
            </a:r>
            <a:r>
              <a:rPr lang="zh-TW" altLang="zh-HK" b="1" dirty="0" smtClean="0"/>
              <a:t>階</a:t>
            </a:r>
            <a:endParaRPr lang="zh-HK" altLang="en-US" b="1" dirty="0"/>
          </a:p>
        </p:txBody>
      </p:sp>
      <p:sp>
        <p:nvSpPr>
          <p:cNvPr id="6" name="Content Placeholder 5"/>
          <p:cNvSpPr>
            <a:spLocks noGrp="1"/>
          </p:cNvSpPr>
          <p:nvPr>
            <p:ph sz="half" idx="1"/>
          </p:nvPr>
        </p:nvSpPr>
        <p:spPr>
          <a:xfrm>
            <a:off x="661268" y="1845735"/>
            <a:ext cx="4937760" cy="4023360"/>
          </a:xfrm>
        </p:spPr>
        <p:txBody>
          <a:bodyPr>
            <a:normAutofit/>
          </a:bodyPr>
          <a:lstStyle/>
          <a:p>
            <a:pPr>
              <a:buFont typeface="Wingdings" panose="05000000000000000000" pitchFamily="2" charset="2"/>
              <a:buChar char="u"/>
            </a:pPr>
            <a:r>
              <a:rPr lang="zh-TW" altLang="zh-HK" sz="2400" b="1" dirty="0"/>
              <a:t>熱身動作</a:t>
            </a: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自然站立，雙腳平</a:t>
            </a:r>
            <a:r>
              <a:rPr lang="zh-TW" altLang="zh-HK" sz="2400" dirty="0" smtClean="0">
                <a:latin typeface="Arial" panose="020B0604020202020204" pitchFamily="34" charset="0"/>
                <a:ea typeface="Gungsuh"/>
                <a:cs typeface="Gungsuh"/>
              </a:rPr>
              <a:t>肩</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右手提起，左手</a:t>
            </a:r>
            <a:r>
              <a:rPr lang="zh-TW" altLang="zh-HK" sz="2400" dirty="0" smtClean="0">
                <a:latin typeface="Arial" panose="020B0604020202020204" pitchFamily="34" charset="0"/>
                <a:ea typeface="Gungsuh"/>
                <a:cs typeface="Gungsuh"/>
              </a:rPr>
              <a:t>叉腰</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右手指向左邊</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身體同時向左邊彎腰</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重覆以上動作8-10次</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a:latin typeface="Arial" panose="020B0604020202020204" pitchFamily="34" charset="0"/>
                <a:ea typeface="Gungsuh"/>
                <a:cs typeface="Gungsuh"/>
              </a:rPr>
              <a:t>換邊繼續</a:t>
            </a:r>
            <a:endParaRPr lang="zh-TW" altLang="zh-HK" sz="1600" dirty="0">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671886" y="1845735"/>
            <a:ext cx="4937760" cy="4023360"/>
          </a:xfrm>
        </p:spPr>
        <p:txBody>
          <a:bodyPr>
            <a:normAutofit/>
          </a:bodyPr>
          <a:lstStyle/>
          <a:p>
            <a:pPr lvl="0">
              <a:buFont typeface="Wingdings" panose="05000000000000000000" pitchFamily="2" charset="2"/>
              <a:buChar char="u"/>
            </a:pPr>
            <a:r>
              <a:rPr lang="zh-TW" altLang="en-US" sz="2400" b="1" dirty="0"/>
              <a:t>起始</a:t>
            </a:r>
            <a:r>
              <a:rPr lang="zh-TW" altLang="en-US" sz="2400" b="1" dirty="0" smtClean="0"/>
              <a:t>動作</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坐在瑜珈墊上，雙腳微</a:t>
            </a:r>
            <a:r>
              <a:rPr lang="zh-TW" altLang="zh-HK" sz="2400" dirty="0" smtClean="0">
                <a:latin typeface="Arial" panose="020B0604020202020204" pitchFamily="34" charset="0"/>
                <a:ea typeface="Gungsuh"/>
                <a:cs typeface="Gungsuh"/>
              </a:rPr>
              <a:t>曲</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將彈力帶置於前腳掌</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雙手握彈力帶兩端並圍繞在掌心</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手肘保持微曲，雙手互</a:t>
            </a:r>
            <a:r>
              <a:rPr lang="zh-TW" altLang="zh-HK" sz="2400" dirty="0" smtClean="0">
                <a:latin typeface="Arial" panose="020B0604020202020204" pitchFamily="34" charset="0"/>
                <a:ea typeface="Gungsuh"/>
                <a:cs typeface="Gungsuh"/>
              </a:rPr>
              <a:t>貼</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挺胸收腹，肩部</a:t>
            </a:r>
            <a:r>
              <a:rPr lang="zh-TW" altLang="zh-HK" sz="2400" dirty="0" smtClean="0">
                <a:latin typeface="Arial" panose="020B0604020202020204" pitchFamily="34" charset="0"/>
                <a:ea typeface="Gungsuh"/>
                <a:cs typeface="Gungsuh"/>
              </a:rPr>
              <a:t>放鬆</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a:latin typeface="Arial" panose="020B0604020202020204" pitchFamily="34" charset="0"/>
                <a:ea typeface="Gungsuh"/>
                <a:cs typeface="Gungsuh"/>
              </a:rPr>
              <a:t>鎖緊手腕</a:t>
            </a:r>
            <a:endParaRPr lang="zh-TW" altLang="zh-HK" sz="1600" dirty="0">
              <a:latin typeface="Arial" panose="020B0604020202020204" pitchFamily="34" charset="0"/>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17</a:t>
            </a:fld>
            <a:endParaRPr lang="en-US" dirty="0"/>
          </a:p>
        </p:txBody>
      </p:sp>
      <p:pic>
        <p:nvPicPr>
          <p:cNvPr id="9" name="image35.png"/>
          <p:cNvPicPr/>
          <p:nvPr/>
        </p:nvPicPr>
        <p:blipFill>
          <a:blip r:embed="rId2"/>
          <a:srcRect/>
          <a:stretch>
            <a:fillRect/>
          </a:stretch>
        </p:blipFill>
        <p:spPr>
          <a:xfrm>
            <a:off x="4978171" y="1697297"/>
            <a:ext cx="1625830" cy="2516177"/>
          </a:xfrm>
          <a:prstGeom prst="rect">
            <a:avLst/>
          </a:prstGeom>
          <a:ln/>
        </p:spPr>
      </p:pic>
      <p:pic>
        <p:nvPicPr>
          <p:cNvPr id="10" name="image36.png"/>
          <p:cNvPicPr/>
          <p:nvPr/>
        </p:nvPicPr>
        <p:blipFill>
          <a:blip r:embed="rId3"/>
          <a:srcRect/>
          <a:stretch>
            <a:fillRect/>
          </a:stretch>
        </p:blipFill>
        <p:spPr>
          <a:xfrm>
            <a:off x="3900291" y="4221480"/>
            <a:ext cx="1714500" cy="2636520"/>
          </a:xfrm>
          <a:prstGeom prst="rect">
            <a:avLst/>
          </a:prstGeom>
          <a:ln/>
        </p:spPr>
      </p:pic>
      <p:pic>
        <p:nvPicPr>
          <p:cNvPr id="11" name="image6.png"/>
          <p:cNvPicPr/>
          <p:nvPr/>
        </p:nvPicPr>
        <p:blipFill>
          <a:blip r:embed="rId4"/>
          <a:srcRect/>
          <a:stretch>
            <a:fillRect/>
          </a:stretch>
        </p:blipFill>
        <p:spPr>
          <a:xfrm>
            <a:off x="8916669" y="121252"/>
            <a:ext cx="3009900" cy="2267585"/>
          </a:xfrm>
          <a:prstGeom prst="rect">
            <a:avLst/>
          </a:prstGeom>
          <a:ln/>
        </p:spPr>
      </p:pic>
    </p:spTree>
    <p:extLst>
      <p:ext uri="{BB962C8B-B14F-4D97-AF65-F5344CB8AC3E}">
        <p14:creationId xmlns:p14="http://schemas.microsoft.com/office/powerpoint/2010/main" val="2806127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腹外斜</a:t>
            </a:r>
            <a:r>
              <a:rPr lang="zh-TW" altLang="zh-HK" b="1" dirty="0"/>
              <a:t>肌 </a:t>
            </a:r>
            <a:r>
              <a:rPr lang="en-US" altLang="zh-TW" b="1" dirty="0" smtClean="0"/>
              <a:t>–</a:t>
            </a:r>
            <a:r>
              <a:rPr lang="zh-TW" altLang="zh-HK" b="1" dirty="0" smtClean="0"/>
              <a:t> </a:t>
            </a:r>
            <a:r>
              <a:rPr lang="zh-TW" altLang="en-US" b="1" dirty="0"/>
              <a:t>進</a:t>
            </a:r>
            <a:r>
              <a:rPr lang="zh-TW" altLang="zh-HK" b="1" dirty="0" smtClean="0"/>
              <a:t>階</a:t>
            </a:r>
            <a:endParaRPr lang="zh-HK" altLang="en-US" b="1" dirty="0"/>
          </a:p>
        </p:txBody>
      </p:sp>
      <p:sp>
        <p:nvSpPr>
          <p:cNvPr id="6" name="Content Placeholder 5"/>
          <p:cNvSpPr>
            <a:spLocks noGrp="1"/>
          </p:cNvSpPr>
          <p:nvPr>
            <p:ph sz="half" idx="1"/>
          </p:nvPr>
        </p:nvSpPr>
        <p:spPr>
          <a:xfrm>
            <a:off x="479376" y="1844824"/>
            <a:ext cx="4937760" cy="4023360"/>
          </a:xfrm>
        </p:spPr>
        <p:txBody>
          <a:bodyPr/>
          <a:lstStyle/>
          <a:p>
            <a:pPr>
              <a:buFont typeface="Wingdings" panose="05000000000000000000" pitchFamily="2" charset="2"/>
              <a:buChar char="u"/>
            </a:pPr>
            <a:r>
              <a:rPr lang="zh-TW" altLang="zh-HK" sz="2400" b="1" dirty="0"/>
              <a:t>動作過程</a:t>
            </a:r>
          </a:p>
          <a:p>
            <a:pPr fontAlgn="base">
              <a:buFont typeface="Wingdings" panose="05000000000000000000" pitchFamily="2" charset="2"/>
              <a:buChar char="Ø"/>
            </a:pPr>
            <a:r>
              <a:rPr lang="zh-TW" altLang="en-US" sz="2400" dirty="0" smtClean="0"/>
              <a:t>上身</a:t>
            </a:r>
            <a:r>
              <a:rPr lang="zh-TW" altLang="en-US" sz="2400" dirty="0"/>
              <a:t>向右轉</a:t>
            </a:r>
          </a:p>
          <a:p>
            <a:pPr fontAlgn="base">
              <a:buFont typeface="Wingdings" panose="05000000000000000000" pitchFamily="2" charset="2"/>
              <a:buChar char="Ø"/>
            </a:pPr>
            <a:r>
              <a:rPr lang="zh-TW" altLang="en-US" sz="2400" dirty="0" smtClean="0"/>
              <a:t>雙手</a:t>
            </a:r>
            <a:r>
              <a:rPr lang="zh-TW" altLang="en-US" sz="2400" dirty="0"/>
              <a:t>同時將彈力帶拉向右邊</a:t>
            </a:r>
          </a:p>
          <a:p>
            <a:pPr fontAlgn="base">
              <a:buFont typeface="Wingdings" panose="05000000000000000000" pitchFamily="2" charset="2"/>
              <a:buChar char="Ø"/>
            </a:pPr>
            <a:r>
              <a:rPr lang="zh-TW" altLang="en-US" sz="2400" dirty="0" smtClean="0"/>
              <a:t>完成</a:t>
            </a:r>
            <a:r>
              <a:rPr lang="zh-TW" altLang="en-US" sz="2400" dirty="0"/>
              <a:t>後上身與雙手轉向左邊</a:t>
            </a:r>
          </a:p>
          <a:p>
            <a:pPr fontAlgn="base">
              <a:buFont typeface="Wingdings" panose="05000000000000000000" pitchFamily="2" charset="2"/>
              <a:buChar char="Ø"/>
            </a:pPr>
            <a:r>
              <a:rPr lang="zh-TW" altLang="en-US" sz="2400" dirty="0" smtClean="0"/>
              <a:t>左右</a:t>
            </a:r>
            <a:r>
              <a:rPr lang="zh-TW" altLang="en-US" sz="2400" dirty="0"/>
              <a:t>各完成代表一次</a:t>
            </a:r>
          </a:p>
          <a:p>
            <a:pPr fontAlgn="base">
              <a:buFont typeface="Wingdings" panose="05000000000000000000" pitchFamily="2" charset="2"/>
              <a:buChar char="Ø"/>
            </a:pPr>
            <a:r>
              <a:rPr lang="zh-TW" altLang="en-US" sz="2400" dirty="0" smtClean="0"/>
              <a:t>向外</a:t>
            </a:r>
            <a:r>
              <a:rPr lang="zh-TW" altLang="en-US" sz="2400" dirty="0"/>
              <a:t>轉時呼氣</a:t>
            </a:r>
          </a:p>
          <a:p>
            <a:pPr fontAlgn="base">
              <a:buFont typeface="Wingdings" panose="05000000000000000000" pitchFamily="2" charset="2"/>
              <a:buChar char="Ø"/>
            </a:pPr>
            <a:r>
              <a:rPr lang="zh-TW" altLang="en-US" sz="2400" dirty="0" smtClean="0"/>
              <a:t>回</a:t>
            </a:r>
            <a:r>
              <a:rPr lang="zh-TW" altLang="en-US" sz="2400" dirty="0"/>
              <a:t>中間時吸氣</a:t>
            </a:r>
          </a:p>
          <a:p>
            <a:pPr fontAlgn="base">
              <a:buFont typeface="Wingdings" panose="05000000000000000000" pitchFamily="2" charset="2"/>
              <a:buChar char="Ø"/>
            </a:pPr>
            <a:r>
              <a:rPr lang="zh-TW" altLang="en-US" sz="2400" dirty="0" smtClean="0"/>
              <a:t>重覆</a:t>
            </a:r>
            <a:r>
              <a:rPr lang="zh-TW" altLang="en-US" sz="2400" dirty="0"/>
              <a:t>以上動作</a:t>
            </a:r>
            <a:r>
              <a:rPr lang="en-US" altLang="zh-TW" sz="2400" dirty="0"/>
              <a:t>10-15</a:t>
            </a:r>
            <a:r>
              <a:rPr lang="zh-TW" altLang="en-US" sz="2400" dirty="0"/>
              <a:t>次</a:t>
            </a: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910647" y="1844824"/>
            <a:ext cx="4937760" cy="4023360"/>
          </a:xfrm>
        </p:spPr>
        <p:txBody>
          <a:bodyPr/>
          <a:lstStyle/>
          <a:p>
            <a:pPr lvl="0">
              <a:buFont typeface="Wingdings" panose="05000000000000000000" pitchFamily="2" charset="2"/>
              <a:buChar char="u"/>
            </a:pPr>
            <a:r>
              <a:rPr lang="zh-TW" altLang="en-US" sz="2400" b="1" dirty="0" smtClean="0"/>
              <a:t>注意事項</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速度不應過急</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a:latin typeface="Arial" panose="020B0604020202020204" pitchFamily="34" charset="0"/>
                <a:ea typeface="Gungsuh"/>
                <a:cs typeface="Gungsuh"/>
              </a:rPr>
              <a:t>避免過度扭轉身體</a:t>
            </a:r>
            <a:endParaRPr lang="zh-TW" altLang="zh-HK" sz="1600" dirty="0">
              <a:latin typeface="Arial" panose="020B0604020202020204" pitchFamily="34" charset="0"/>
            </a:endParaRPr>
          </a:p>
          <a:p>
            <a:pPr lvl="0">
              <a:buFont typeface="Wingdings" panose="05000000000000000000" pitchFamily="2" charset="2"/>
              <a:buChar char="Ø"/>
            </a:pPr>
            <a:endParaRPr lang="en-US" altLang="zh-TW" sz="2400" dirty="0"/>
          </a:p>
          <a:p>
            <a:pPr>
              <a:buFont typeface="Wingdings" panose="05000000000000000000" pitchFamily="2" charset="2"/>
              <a:buChar char="u"/>
            </a:pPr>
            <a:r>
              <a:rPr lang="zh-TW" altLang="zh-HK" sz="2400" b="1" dirty="0"/>
              <a:t>相關動作</a:t>
            </a:r>
          </a:p>
          <a:p>
            <a:pPr marL="342900" indent="-342900">
              <a:lnSpc>
                <a:spcPct val="115000"/>
              </a:lnSpc>
              <a:spcAft>
                <a:spcPts val="1000"/>
              </a:spcAft>
              <a:buFont typeface="Arial" panose="020B0604020202020204" pitchFamily="34" charset="0"/>
              <a:buChar char="●"/>
            </a:pPr>
            <a:r>
              <a:rPr lang="zh-TW" altLang="en-US" sz="2400" dirty="0">
                <a:latin typeface="Arial" panose="020B0604020202020204" pitchFamily="34" charset="0"/>
                <a:ea typeface="Gungsuh"/>
                <a:cs typeface="Gungsuh"/>
              </a:rPr>
              <a:t>游泳自由式</a:t>
            </a:r>
            <a:r>
              <a:rPr lang="en-US" altLang="zh-TW" sz="2400" dirty="0">
                <a:latin typeface="Arial" panose="020B0604020202020204" pitchFamily="34" charset="0"/>
                <a:ea typeface="Gungsuh"/>
                <a:cs typeface="Gungsuh"/>
              </a:rPr>
              <a:t>(</a:t>
            </a:r>
            <a:r>
              <a:rPr lang="zh-TW" altLang="en-US" sz="2400" dirty="0">
                <a:latin typeface="Arial" panose="020B0604020202020204" pitchFamily="34" charset="0"/>
                <a:ea typeface="Gungsuh"/>
                <a:cs typeface="Gungsuh"/>
              </a:rPr>
              <a:t>滾轉</a:t>
            </a:r>
            <a:r>
              <a:rPr lang="en-US" altLang="zh-TW" sz="2400" dirty="0">
                <a:latin typeface="Arial" panose="020B0604020202020204" pitchFamily="34" charset="0"/>
                <a:ea typeface="Gungsuh"/>
                <a:cs typeface="Gungsuh"/>
              </a:rPr>
              <a:t>)</a:t>
            </a:r>
            <a:r>
              <a:rPr lang="zh-TW" altLang="en-US" sz="2400" dirty="0">
                <a:latin typeface="Arial" panose="020B0604020202020204" pitchFamily="34" charset="0"/>
                <a:ea typeface="Gungsuh"/>
                <a:cs typeface="Gungsuh"/>
              </a:rPr>
              <a:t>、高爾夫球</a:t>
            </a:r>
            <a:r>
              <a:rPr lang="en-US" altLang="zh-TW" sz="2400" dirty="0">
                <a:latin typeface="Arial" panose="020B0604020202020204" pitchFamily="34" charset="0"/>
                <a:ea typeface="Gungsuh"/>
                <a:cs typeface="Gungsuh"/>
              </a:rPr>
              <a:t>(</a:t>
            </a:r>
            <a:r>
              <a:rPr lang="zh-TW" altLang="en-US" sz="2400" dirty="0">
                <a:latin typeface="Arial" panose="020B0604020202020204" pitchFamily="34" charset="0"/>
                <a:ea typeface="Gungsuh"/>
                <a:cs typeface="Gungsuh"/>
              </a:rPr>
              <a:t>揮桿</a:t>
            </a:r>
            <a:r>
              <a:rPr lang="en-US" altLang="zh-TW" sz="2400" dirty="0">
                <a:latin typeface="Arial" panose="020B0604020202020204" pitchFamily="34" charset="0"/>
                <a:ea typeface="Gungsuh"/>
                <a:cs typeface="Gungsuh"/>
              </a:rPr>
              <a:t>)</a:t>
            </a:r>
            <a:endParaRPr lang="zh-TW" altLang="en-US" sz="2400" dirty="0">
              <a:latin typeface="Arial" panose="020B0604020202020204" pitchFamily="34" charset="0"/>
              <a:ea typeface="Gungsuh"/>
              <a:cs typeface="Gungsuh"/>
            </a:endParaRPr>
          </a:p>
          <a:p>
            <a:pPr marL="342900" indent="-342900">
              <a:lnSpc>
                <a:spcPct val="115000"/>
              </a:lnSpc>
              <a:spcAft>
                <a:spcPts val="1000"/>
              </a:spcAft>
              <a:buFont typeface="Arial" panose="020B0604020202020204" pitchFamily="34" charset="0"/>
              <a:buChar char="●"/>
            </a:pPr>
            <a:r>
              <a:rPr lang="zh-TW" altLang="en-US" sz="2400" dirty="0">
                <a:latin typeface="Arial" panose="020B0604020202020204" pitchFamily="34" charset="0"/>
                <a:ea typeface="Gungsuh"/>
                <a:cs typeface="Gungsuh"/>
              </a:rPr>
              <a:t>棒球</a:t>
            </a:r>
            <a:r>
              <a:rPr lang="en-US" altLang="zh-TW" sz="2400" dirty="0">
                <a:latin typeface="Arial" panose="020B0604020202020204" pitchFamily="34" charset="0"/>
                <a:ea typeface="Gungsuh"/>
                <a:cs typeface="Gungsuh"/>
              </a:rPr>
              <a:t>(</a:t>
            </a:r>
            <a:r>
              <a:rPr lang="zh-TW" altLang="en-US" sz="2400" dirty="0">
                <a:latin typeface="Arial" panose="020B0604020202020204" pitchFamily="34" charset="0"/>
                <a:ea typeface="Gungsuh"/>
                <a:cs typeface="Gungsuh"/>
              </a:rPr>
              <a:t>擊球</a:t>
            </a:r>
            <a:r>
              <a:rPr lang="en-US" altLang="zh-TW" sz="2400" dirty="0">
                <a:latin typeface="Arial" panose="020B0604020202020204" pitchFamily="34" charset="0"/>
                <a:ea typeface="Gungsuh"/>
                <a:cs typeface="Gungsuh"/>
              </a:rPr>
              <a:t>)</a:t>
            </a:r>
          </a:p>
        </p:txBody>
      </p:sp>
      <p:sp>
        <p:nvSpPr>
          <p:cNvPr id="4" name="Slide Number Placeholder 3"/>
          <p:cNvSpPr>
            <a:spLocks noGrp="1"/>
          </p:cNvSpPr>
          <p:nvPr>
            <p:ph type="sldNum" sz="quarter" idx="12"/>
          </p:nvPr>
        </p:nvSpPr>
        <p:spPr/>
        <p:txBody>
          <a:bodyPr/>
          <a:lstStyle/>
          <a:p>
            <a:fld id="{6D22F896-40B5-4ADD-8801-0D06FADFA095}" type="slidenum">
              <a:rPr lang="en-US" smtClean="0"/>
              <a:pPr/>
              <a:t>18</a:t>
            </a:fld>
            <a:endParaRPr lang="en-US" dirty="0"/>
          </a:p>
        </p:txBody>
      </p:sp>
      <p:pic>
        <p:nvPicPr>
          <p:cNvPr id="8" name="image112.png"/>
          <p:cNvPicPr/>
          <p:nvPr/>
        </p:nvPicPr>
        <p:blipFill>
          <a:blip r:embed="rId2"/>
          <a:srcRect/>
          <a:stretch>
            <a:fillRect/>
          </a:stretch>
        </p:blipFill>
        <p:spPr>
          <a:xfrm>
            <a:off x="3713595" y="4172557"/>
            <a:ext cx="3009900" cy="1990725"/>
          </a:xfrm>
          <a:prstGeom prst="rect">
            <a:avLst/>
          </a:prstGeom>
          <a:ln/>
        </p:spPr>
      </p:pic>
    </p:spTree>
    <p:extLst>
      <p:ext uri="{BB962C8B-B14F-4D97-AF65-F5344CB8AC3E}">
        <p14:creationId xmlns:p14="http://schemas.microsoft.com/office/powerpoint/2010/main" val="4119874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腹直肌 </a:t>
            </a:r>
            <a:r>
              <a:rPr lang="en-US" altLang="zh-TW" b="1" dirty="0"/>
              <a:t>- </a:t>
            </a:r>
            <a:r>
              <a:rPr lang="zh-TW" altLang="en-US" b="1" dirty="0"/>
              <a:t>初階</a:t>
            </a:r>
            <a:endParaRPr lang="zh-HK" altLang="en-US" b="1" dirty="0"/>
          </a:p>
        </p:txBody>
      </p:sp>
      <p:sp>
        <p:nvSpPr>
          <p:cNvPr id="6" name="Content Placeholder 5"/>
          <p:cNvSpPr>
            <a:spLocks noGrp="1"/>
          </p:cNvSpPr>
          <p:nvPr>
            <p:ph sz="half" idx="1"/>
          </p:nvPr>
        </p:nvSpPr>
        <p:spPr>
          <a:xfrm>
            <a:off x="407368" y="1844824"/>
            <a:ext cx="4937760" cy="4023360"/>
          </a:xfrm>
        </p:spPr>
        <p:txBody>
          <a:bodyPr>
            <a:normAutofit fontScale="92500" lnSpcReduction="10000"/>
          </a:bodyPr>
          <a:lstStyle/>
          <a:p>
            <a:pPr>
              <a:buFont typeface="Wingdings" panose="05000000000000000000" pitchFamily="2" charset="2"/>
              <a:buChar char="u"/>
            </a:pPr>
            <a:r>
              <a:rPr lang="zh-TW" altLang="zh-HK" sz="2400" b="1" dirty="0"/>
              <a:t>熱身動作</a:t>
            </a: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自然站立，雙腳平</a:t>
            </a:r>
            <a:r>
              <a:rPr lang="zh-TW" altLang="zh-HK" sz="2400" dirty="0" smtClean="0">
                <a:latin typeface="Arial" panose="020B0604020202020204" pitchFamily="34" charset="0"/>
                <a:ea typeface="Gungsuh"/>
                <a:cs typeface="Gungsuh"/>
              </a:rPr>
              <a:t>肩</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前臂向前伸直</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背部後彎，雙臂同時向上</a:t>
            </a:r>
            <a:r>
              <a:rPr lang="zh-TW" altLang="zh-HK" sz="2400" dirty="0" smtClean="0">
                <a:latin typeface="Arial" panose="020B0604020202020204" pitchFamily="34" charset="0"/>
                <a:ea typeface="Gungsuh"/>
                <a:cs typeface="Gungsuh"/>
              </a:rPr>
              <a:t>擺</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a:latin typeface="Arial" panose="020B0604020202020204" pitchFamily="34" charset="0"/>
                <a:ea typeface="Gungsuh"/>
                <a:cs typeface="Gungsuh"/>
              </a:rPr>
              <a:t>重覆以上動作8-10次</a:t>
            </a:r>
            <a:endParaRPr lang="zh-TW" altLang="zh-HK" sz="1600" dirty="0">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274723" y="1845735"/>
            <a:ext cx="4937760" cy="4023360"/>
          </a:xfrm>
        </p:spPr>
        <p:txBody>
          <a:bodyPr>
            <a:normAutofit fontScale="92500" lnSpcReduction="10000"/>
          </a:bodyPr>
          <a:lstStyle/>
          <a:p>
            <a:pPr lvl="0">
              <a:buFont typeface="Wingdings" panose="05000000000000000000" pitchFamily="2" charset="2"/>
              <a:buChar char="u"/>
            </a:pPr>
            <a:r>
              <a:rPr lang="zh-TW" altLang="en-US" sz="2400" b="1" dirty="0"/>
              <a:t>起始</a:t>
            </a:r>
            <a:r>
              <a:rPr lang="zh-TW" altLang="en-US" sz="2400" b="1" dirty="0" smtClean="0"/>
              <a:t>動作</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平</a:t>
            </a:r>
            <a:r>
              <a:rPr lang="zh-TW" altLang="en-US" sz="2400" dirty="0">
                <a:latin typeface="Arial" panose="020B0604020202020204" pitchFamily="34" charset="0"/>
                <a:ea typeface="Gungsuh"/>
                <a:cs typeface="Gungsuh"/>
              </a:rPr>
              <a:t>躺在地面，雙腳</a:t>
            </a:r>
            <a:r>
              <a:rPr lang="zh-TW" altLang="en-US" sz="2400" dirty="0" smtClean="0">
                <a:latin typeface="Arial" panose="020B0604020202020204" pitchFamily="34" charset="0"/>
                <a:ea typeface="Gungsuh"/>
                <a:cs typeface="Gungsuh"/>
              </a:rPr>
              <a:t>伸直。</a:t>
            </a:r>
            <a:endParaRPr lang="zh-TW" altLang="en-US" sz="2400" dirty="0">
              <a:latin typeface="Arial" panose="020B0604020202020204" pitchFamily="34" charset="0"/>
              <a:ea typeface="Gungsuh"/>
              <a:cs typeface="Gungsuh"/>
            </a:endParaRP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將</a:t>
            </a:r>
            <a:r>
              <a:rPr lang="zh-TW" altLang="en-US" sz="2400" dirty="0">
                <a:latin typeface="Arial" panose="020B0604020202020204" pitchFamily="34" charset="0"/>
                <a:ea typeface="Gungsuh"/>
                <a:cs typeface="Gungsuh"/>
              </a:rPr>
              <a:t>彈力帶中端置於腳掌</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雙</a:t>
            </a:r>
            <a:r>
              <a:rPr lang="zh-TW" altLang="en-US" sz="2400" dirty="0">
                <a:latin typeface="Arial" panose="020B0604020202020204" pitchFamily="34" charset="0"/>
                <a:ea typeface="Gungsuh"/>
                <a:cs typeface="Gungsuh"/>
              </a:rPr>
              <a:t>手握彈力帶兩端並圍繞掌心</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雙</a:t>
            </a:r>
            <a:r>
              <a:rPr lang="zh-TW" altLang="en-US" sz="2400" dirty="0">
                <a:latin typeface="Arial" panose="020B0604020202020204" pitchFamily="34" charset="0"/>
                <a:ea typeface="Gungsuh"/>
                <a:cs typeface="Gungsuh"/>
              </a:rPr>
              <a:t>腳慢慢向天空升起</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手肘</a:t>
            </a:r>
            <a:r>
              <a:rPr lang="zh-TW" altLang="en-US" sz="2400" dirty="0">
                <a:latin typeface="Arial" panose="020B0604020202020204" pitchFamily="34" charset="0"/>
                <a:ea typeface="Gungsuh"/>
                <a:cs typeface="Gungsuh"/>
              </a:rPr>
              <a:t>保持微曲，掌心</a:t>
            </a:r>
            <a:r>
              <a:rPr lang="zh-TW" altLang="en-US" sz="2400" dirty="0" smtClean="0">
                <a:latin typeface="Arial" panose="020B0604020202020204" pitchFamily="34" charset="0"/>
                <a:ea typeface="Gungsuh"/>
                <a:cs typeface="Gungsuh"/>
              </a:rPr>
              <a:t>向前。</a:t>
            </a:r>
            <a:endParaRPr lang="zh-TW" altLang="en-US" sz="2400" dirty="0">
              <a:latin typeface="Arial" panose="020B0604020202020204" pitchFamily="34" charset="0"/>
              <a:ea typeface="Gungsuh"/>
              <a:cs typeface="Gungsuh"/>
            </a:endParaRP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挺胸</a:t>
            </a:r>
            <a:r>
              <a:rPr lang="zh-TW" altLang="en-US" sz="2400" dirty="0">
                <a:latin typeface="Arial" panose="020B0604020202020204" pitchFamily="34" charset="0"/>
                <a:ea typeface="Gungsuh"/>
                <a:cs typeface="Gungsuh"/>
              </a:rPr>
              <a:t>收腹，肩部</a:t>
            </a:r>
            <a:r>
              <a:rPr lang="zh-TW" altLang="en-US" sz="2400" dirty="0" smtClean="0">
                <a:latin typeface="Arial" panose="020B0604020202020204" pitchFamily="34" charset="0"/>
                <a:ea typeface="Gungsuh"/>
                <a:cs typeface="Gungsuh"/>
              </a:rPr>
              <a:t>放鬆。</a:t>
            </a:r>
            <a:endParaRPr lang="zh-TW" altLang="en-US" sz="2400" dirty="0">
              <a:latin typeface="Arial" panose="020B0604020202020204" pitchFamily="34" charset="0"/>
              <a:ea typeface="Gungsuh"/>
              <a:cs typeface="Gungsuh"/>
            </a:endParaRP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頭</a:t>
            </a:r>
            <a:r>
              <a:rPr lang="zh-TW" altLang="en-US" sz="2400" dirty="0">
                <a:latin typeface="Arial" panose="020B0604020202020204" pitchFamily="34" charset="0"/>
                <a:ea typeface="Gungsuh"/>
                <a:cs typeface="Gungsuh"/>
              </a:rPr>
              <a:t>貼實地面，鎖緊</a:t>
            </a:r>
            <a:r>
              <a:rPr lang="zh-TW" altLang="en-US" sz="2400" dirty="0" smtClean="0">
                <a:latin typeface="Arial" panose="020B0604020202020204" pitchFamily="34" charset="0"/>
                <a:ea typeface="Gungsuh"/>
                <a:cs typeface="Gungsuh"/>
              </a:rPr>
              <a:t>手腕</a:t>
            </a:r>
            <a:r>
              <a:rPr lang="zh-TW" altLang="en-US" sz="2400" dirty="0">
                <a:latin typeface="Arial" panose="020B0604020202020204" pitchFamily="34" charset="0"/>
                <a:ea typeface="Gungsuh"/>
                <a:cs typeface="Gungsuh"/>
              </a:rPr>
              <a:t>。</a:t>
            </a: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19</a:t>
            </a:fld>
            <a:endParaRPr lang="en-US" dirty="0"/>
          </a:p>
        </p:txBody>
      </p:sp>
      <p:pic>
        <p:nvPicPr>
          <p:cNvPr id="10" name="image24.png"/>
          <p:cNvPicPr/>
          <p:nvPr/>
        </p:nvPicPr>
        <p:blipFill>
          <a:blip r:embed="rId2"/>
          <a:srcRect/>
          <a:stretch>
            <a:fillRect/>
          </a:stretch>
        </p:blipFill>
        <p:spPr>
          <a:xfrm>
            <a:off x="5026948" y="174879"/>
            <a:ext cx="1247775" cy="3231515"/>
          </a:xfrm>
          <a:prstGeom prst="rect">
            <a:avLst/>
          </a:prstGeom>
          <a:ln/>
        </p:spPr>
      </p:pic>
      <p:pic>
        <p:nvPicPr>
          <p:cNvPr id="13" name="image19.png"/>
          <p:cNvPicPr/>
          <p:nvPr/>
        </p:nvPicPr>
        <p:blipFill>
          <a:blip r:embed="rId3"/>
          <a:srcRect t="4070"/>
          <a:stretch>
            <a:fillRect/>
          </a:stretch>
        </p:blipFill>
        <p:spPr>
          <a:xfrm>
            <a:off x="4493057" y="3517266"/>
            <a:ext cx="1247775" cy="3206750"/>
          </a:xfrm>
          <a:prstGeom prst="rect">
            <a:avLst/>
          </a:prstGeom>
          <a:ln/>
        </p:spPr>
      </p:pic>
      <p:pic>
        <p:nvPicPr>
          <p:cNvPr id="16" name="image142.png"/>
          <p:cNvPicPr/>
          <p:nvPr/>
        </p:nvPicPr>
        <p:blipFill>
          <a:blip r:embed="rId4"/>
          <a:srcRect/>
          <a:stretch>
            <a:fillRect/>
          </a:stretch>
        </p:blipFill>
        <p:spPr>
          <a:xfrm>
            <a:off x="8706035" y="66707"/>
            <a:ext cx="3379240" cy="2094601"/>
          </a:xfrm>
          <a:prstGeom prst="rect">
            <a:avLst/>
          </a:prstGeom>
          <a:ln/>
        </p:spPr>
      </p:pic>
    </p:spTree>
    <p:extLst>
      <p:ext uri="{BB962C8B-B14F-4D97-AF65-F5344CB8AC3E}">
        <p14:creationId xmlns:p14="http://schemas.microsoft.com/office/powerpoint/2010/main" val="4053885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3" descr="A close up of a logo&#10;&#10;Description automatically generated">
            <a:extLst>
              <a:ext uri="{FF2B5EF4-FFF2-40B4-BE49-F238E27FC236}">
                <a16:creationId xmlns:a16="http://schemas.microsoft.com/office/drawing/2014/main" id="{8984B600-75B6-480B-A0D9-BC21549F8A2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98208" y="33367"/>
            <a:ext cx="1901657" cy="1901657"/>
          </a:xfrm>
          <a:prstGeom prst="rect">
            <a:avLst/>
          </a:prstGeom>
        </p:spPr>
      </p:pic>
      <p:sp>
        <p:nvSpPr>
          <p:cNvPr id="3" name="內容版面配置區 2"/>
          <p:cNvSpPr>
            <a:spLocks noGrp="1"/>
          </p:cNvSpPr>
          <p:nvPr>
            <p:ph sz="quarter" idx="13"/>
          </p:nvPr>
        </p:nvSpPr>
        <p:spPr>
          <a:xfrm>
            <a:off x="715672" y="1830785"/>
            <a:ext cx="10692964" cy="4254155"/>
          </a:xfrm>
        </p:spPr>
        <p:txBody>
          <a:bodyPr>
            <a:noAutofit/>
          </a:bodyPr>
          <a:lstStyle/>
          <a:p>
            <a:pPr marL="0" indent="717550" algn="just">
              <a:buNone/>
            </a:pPr>
            <a:r>
              <a:rPr lang="zh-TW" altLang="en-US" sz="2800" dirty="0"/>
              <a:t>衞生署指出，由童年開始至成年階段，恆常參與體能活動對健康有莫大裨益，包括可增強體適能，如心肺適能和肌肉力量、減少身體脂肪、降低患上癌症、心血管疾病和糖尿病的風險、促進骨骼健康，以及提升抗逆力和減少抑鬱症狀等。此外，保持健康生活模式，可增強身體抵抗力。</a:t>
            </a:r>
            <a:endParaRPr lang="en-US" altLang="zh-TW" sz="2800" dirty="0"/>
          </a:p>
          <a:p>
            <a:pPr marL="0" indent="719138" algn="just">
              <a:buNone/>
            </a:pPr>
            <a:r>
              <a:rPr lang="zh-HK" altLang="zh-TW" sz="2800" dirty="0"/>
              <a:t>教育局課程發展處製作了一系列網上教學資源供教師參考，鼓勵學生在家</a:t>
            </a:r>
            <a:r>
              <a:rPr lang="zh-TW" altLang="en-US" sz="2800" dirty="0"/>
              <a:t>進行適量的個人體適能活動</a:t>
            </a:r>
            <a:r>
              <a:rPr lang="zh-TW" altLang="zh-TW" sz="2800" dirty="0"/>
              <a:t>，</a:t>
            </a:r>
            <a:r>
              <a:rPr lang="zh-HK" altLang="zh-TW" sz="2800" dirty="0"/>
              <a:t>家長亦可一同參與或從旁協助。這不但有助促進親子關係，更可維持良好的身體狀態，實踐健康的生活方式</a:t>
            </a:r>
            <a:r>
              <a:rPr lang="zh-TW" altLang="en-US" sz="2800" dirty="0"/>
              <a:t>。</a:t>
            </a:r>
            <a:endParaRPr lang="en-US" altLang="zh-TW" sz="2800" dirty="0"/>
          </a:p>
        </p:txBody>
      </p:sp>
      <p:sp>
        <p:nvSpPr>
          <p:cNvPr id="6" name="投影片編號版面配置區 5"/>
          <p:cNvSpPr>
            <a:spLocks noGrp="1"/>
          </p:cNvSpPr>
          <p:nvPr>
            <p:ph type="sldNum" sz="quarter" idx="12"/>
          </p:nvPr>
        </p:nvSpPr>
        <p:spPr/>
        <p:txBody>
          <a:bodyPr/>
          <a:lstStyle/>
          <a:p>
            <a:fld id="{6D22F896-40B5-4ADD-8801-0D06FADFA095}" type="slidenum">
              <a:rPr lang="en-US" smtClean="0"/>
              <a:t>2</a:t>
            </a:fld>
            <a:endParaRPr lang="en-US" dirty="0"/>
          </a:p>
        </p:txBody>
      </p:sp>
      <p:sp>
        <p:nvSpPr>
          <p:cNvPr id="8" name="標題 1"/>
          <p:cNvSpPr>
            <a:spLocks noGrp="1"/>
          </p:cNvSpPr>
          <p:nvPr>
            <p:ph type="title"/>
          </p:nvPr>
        </p:nvSpPr>
        <p:spPr>
          <a:xfrm>
            <a:off x="715671" y="408214"/>
            <a:ext cx="10364835" cy="1151965"/>
          </a:xfrm>
        </p:spPr>
        <p:txBody>
          <a:bodyPr/>
          <a:lstStyle/>
          <a:p>
            <a:r>
              <a:rPr lang="zh-TW" altLang="en-US" b="1" dirty="0">
                <a:solidFill>
                  <a:schemeClr val="tx1">
                    <a:lumMod val="85000"/>
                    <a:lumOff val="15000"/>
                  </a:schemeClr>
                </a:solidFill>
              </a:rPr>
              <a:t>前言</a:t>
            </a:r>
            <a:endParaRPr lang="en-US" b="1" dirty="0">
              <a:solidFill>
                <a:schemeClr val="tx1">
                  <a:lumMod val="85000"/>
                  <a:lumOff val="15000"/>
                </a:schemeClr>
              </a:solidFill>
            </a:endParaRPr>
          </a:p>
        </p:txBody>
      </p:sp>
    </p:spTree>
    <p:extLst>
      <p:ext uri="{BB962C8B-B14F-4D97-AF65-F5344CB8AC3E}">
        <p14:creationId xmlns:p14="http://schemas.microsoft.com/office/powerpoint/2010/main" val="3233300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腹直肌 </a:t>
            </a:r>
            <a:r>
              <a:rPr lang="en-US" altLang="zh-TW" b="1" dirty="0"/>
              <a:t>- </a:t>
            </a:r>
            <a:r>
              <a:rPr lang="zh-TW" altLang="en-US" b="1" dirty="0"/>
              <a:t>初階</a:t>
            </a:r>
            <a:endParaRPr lang="zh-HK" altLang="en-US" b="1" dirty="0"/>
          </a:p>
        </p:txBody>
      </p:sp>
      <p:sp>
        <p:nvSpPr>
          <p:cNvPr id="6" name="Content Placeholder 5"/>
          <p:cNvSpPr>
            <a:spLocks noGrp="1"/>
          </p:cNvSpPr>
          <p:nvPr>
            <p:ph sz="half" idx="1"/>
          </p:nvPr>
        </p:nvSpPr>
        <p:spPr>
          <a:xfrm>
            <a:off x="292717" y="1830329"/>
            <a:ext cx="4937760" cy="4023360"/>
          </a:xfrm>
        </p:spPr>
        <p:txBody>
          <a:bodyPr>
            <a:normAutofit fontScale="92500" lnSpcReduction="10000"/>
          </a:bodyPr>
          <a:lstStyle/>
          <a:p>
            <a:pPr>
              <a:buFont typeface="Wingdings" panose="05000000000000000000" pitchFamily="2" charset="2"/>
              <a:buChar char="u"/>
            </a:pPr>
            <a:r>
              <a:rPr lang="zh-TW" altLang="zh-HK" sz="2400" b="1" dirty="0"/>
              <a:t>動作過程</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使用</a:t>
            </a:r>
            <a:r>
              <a:rPr lang="zh-TW" altLang="en-US" sz="2400" dirty="0">
                <a:latin typeface="Arial" panose="020B0604020202020204" pitchFamily="34" charset="0"/>
                <a:ea typeface="Gungsuh"/>
                <a:cs typeface="Gungsuh"/>
              </a:rPr>
              <a:t>下腹力量帶動雙腳向下拉</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下</a:t>
            </a:r>
            <a:r>
              <a:rPr lang="zh-TW" altLang="en-US" sz="2400" dirty="0">
                <a:latin typeface="Arial" panose="020B0604020202020204" pitchFamily="34" charset="0"/>
                <a:ea typeface="Gungsuh"/>
                <a:cs typeface="Gungsuh"/>
              </a:rPr>
              <a:t>拉至腳跟與地面相約</a:t>
            </a:r>
            <a:r>
              <a:rPr lang="en-US" altLang="zh-TW" sz="2400" dirty="0">
                <a:latin typeface="Arial" panose="020B0604020202020204" pitchFamily="34" charset="0"/>
                <a:ea typeface="Gungsuh"/>
                <a:cs typeface="Gungsuh"/>
              </a:rPr>
              <a:t>8-10</a:t>
            </a:r>
            <a:r>
              <a:rPr lang="zh-TW" altLang="en-US" sz="2400" dirty="0">
                <a:latin typeface="Arial" panose="020B0604020202020204" pitchFamily="34" charset="0"/>
                <a:ea typeface="Gungsuh"/>
                <a:cs typeface="Gungsuh"/>
              </a:rPr>
              <a:t>厘米</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完成</a:t>
            </a:r>
            <a:r>
              <a:rPr lang="zh-TW" altLang="en-US" sz="2400" dirty="0">
                <a:latin typeface="Arial" panose="020B0604020202020204" pitchFamily="34" charset="0"/>
                <a:ea typeface="Gungsuh"/>
                <a:cs typeface="Gungsuh"/>
              </a:rPr>
              <a:t>後慢慢升高返回起始動作</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向下</a:t>
            </a:r>
            <a:r>
              <a:rPr lang="zh-TW" altLang="en-US" sz="2400" dirty="0">
                <a:latin typeface="Arial" panose="020B0604020202020204" pitchFamily="34" charset="0"/>
                <a:ea typeface="Gungsuh"/>
                <a:cs typeface="Gungsuh"/>
              </a:rPr>
              <a:t>拉時呼氣</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向上</a:t>
            </a:r>
            <a:r>
              <a:rPr lang="zh-TW" altLang="en-US" sz="2400" dirty="0">
                <a:latin typeface="Arial" panose="020B0604020202020204" pitchFamily="34" charset="0"/>
                <a:ea typeface="Gungsuh"/>
                <a:cs typeface="Gungsuh"/>
              </a:rPr>
              <a:t>返回時吸氣</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重覆</a:t>
            </a:r>
            <a:r>
              <a:rPr lang="zh-TW" altLang="en-US" sz="2400" dirty="0">
                <a:latin typeface="Arial" panose="020B0604020202020204" pitchFamily="34" charset="0"/>
                <a:ea typeface="Gungsuh"/>
                <a:cs typeface="Gungsuh"/>
              </a:rPr>
              <a:t>以上動作</a:t>
            </a:r>
            <a:r>
              <a:rPr lang="en-US" altLang="zh-TW" sz="2400" dirty="0">
                <a:latin typeface="Arial" panose="020B0604020202020204" pitchFamily="34" charset="0"/>
                <a:ea typeface="Gungsuh"/>
                <a:cs typeface="Gungsuh"/>
              </a:rPr>
              <a:t>10-15</a:t>
            </a:r>
            <a:r>
              <a:rPr lang="zh-TW" altLang="en-US" sz="2400" dirty="0">
                <a:latin typeface="Arial" panose="020B0604020202020204" pitchFamily="34" charset="0"/>
                <a:ea typeface="Gungsuh"/>
                <a:cs typeface="Gungsuh"/>
              </a:rPr>
              <a:t>次</a:t>
            </a: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7431578" y="1841094"/>
            <a:ext cx="4937760" cy="4356506"/>
          </a:xfrm>
        </p:spPr>
        <p:txBody>
          <a:bodyPr>
            <a:normAutofit fontScale="92500" lnSpcReduction="10000"/>
          </a:bodyPr>
          <a:lstStyle/>
          <a:p>
            <a:pPr lvl="0">
              <a:buFont typeface="Wingdings" panose="05000000000000000000" pitchFamily="2" charset="2"/>
              <a:buChar char="u"/>
            </a:pPr>
            <a:r>
              <a:rPr lang="zh-TW" altLang="en-US" sz="2400" b="1" dirty="0" smtClean="0"/>
              <a:t>注意事項</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雙手緊握彈力帶</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將彈力帶穩定於腳掌</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a:latin typeface="Arial" panose="020B0604020202020204" pitchFamily="34" charset="0"/>
                <a:ea typeface="Gungsuh"/>
                <a:cs typeface="Gungsuh"/>
              </a:rPr>
              <a:t>腰部不要拱起</a:t>
            </a:r>
            <a:endParaRPr lang="zh-TW" altLang="zh-HK" sz="1600" dirty="0">
              <a:latin typeface="Arial" panose="020B0604020202020204" pitchFamily="34" charset="0"/>
            </a:endParaRPr>
          </a:p>
          <a:p>
            <a:pPr lvl="0">
              <a:buFont typeface="Wingdings" panose="05000000000000000000" pitchFamily="2" charset="2"/>
              <a:buChar char="Ø"/>
            </a:pPr>
            <a:endParaRPr lang="en-US" altLang="zh-TW" sz="2400" dirty="0"/>
          </a:p>
          <a:p>
            <a:pPr>
              <a:buFont typeface="Wingdings" panose="05000000000000000000" pitchFamily="2" charset="2"/>
              <a:buChar char="u"/>
            </a:pPr>
            <a:r>
              <a:rPr lang="zh-TW" altLang="zh-HK" sz="2400" b="1" dirty="0"/>
              <a:t>相關動作</a:t>
            </a:r>
          </a:p>
          <a:p>
            <a:pPr marL="342900" indent="-342900">
              <a:lnSpc>
                <a:spcPct val="125000"/>
              </a:lnSpc>
              <a:spcAft>
                <a:spcPts val="1000"/>
              </a:spcAft>
              <a:buFont typeface="Arial" panose="020B0604020202020204" pitchFamily="34" charset="0"/>
              <a:buChar char="●"/>
            </a:pPr>
            <a:r>
              <a:rPr lang="zh-TW" altLang="en-US" sz="2400" dirty="0">
                <a:latin typeface="Arial" panose="020B0604020202020204" pitchFamily="34" charset="0"/>
                <a:ea typeface="Gungsuh"/>
                <a:cs typeface="Gungsuh"/>
              </a:rPr>
              <a:t>足球</a:t>
            </a:r>
            <a:r>
              <a:rPr lang="en-US" altLang="zh-TW" sz="2400" dirty="0">
                <a:latin typeface="Arial" panose="020B0604020202020204" pitchFamily="34" charset="0"/>
                <a:ea typeface="Gungsuh"/>
                <a:cs typeface="Gungsuh"/>
              </a:rPr>
              <a:t>(</a:t>
            </a:r>
            <a:r>
              <a:rPr lang="zh-TW" altLang="en-US" sz="2400" dirty="0">
                <a:latin typeface="Arial" panose="020B0604020202020204" pitchFamily="34" charset="0"/>
                <a:ea typeface="Gungsuh"/>
                <a:cs typeface="Gungsuh"/>
              </a:rPr>
              <a:t>擲界外球</a:t>
            </a:r>
            <a:r>
              <a:rPr lang="en-US" altLang="zh-TW" sz="2400" dirty="0">
                <a:latin typeface="Arial" panose="020B0604020202020204" pitchFamily="34" charset="0"/>
                <a:ea typeface="Gungsuh"/>
                <a:cs typeface="Gungsuh"/>
              </a:rPr>
              <a:t>)</a:t>
            </a:r>
            <a:r>
              <a:rPr lang="zh-TW" altLang="en-US" sz="2400" dirty="0">
                <a:latin typeface="Arial" panose="020B0604020202020204" pitchFamily="34" charset="0"/>
                <a:ea typeface="Gungsuh"/>
                <a:cs typeface="Gungsuh"/>
              </a:rPr>
              <a:t>、體操</a:t>
            </a:r>
            <a:r>
              <a:rPr lang="en-US" altLang="zh-TW" sz="2400" dirty="0">
                <a:latin typeface="Arial" panose="020B0604020202020204" pitchFamily="34" charset="0"/>
                <a:ea typeface="Gungsuh"/>
                <a:cs typeface="Gungsuh"/>
              </a:rPr>
              <a:t>(</a:t>
            </a:r>
            <a:r>
              <a:rPr lang="zh-TW" altLang="en-US" sz="2400" dirty="0">
                <a:latin typeface="Arial" panose="020B0604020202020204" pitchFamily="34" charset="0"/>
                <a:ea typeface="Gungsuh"/>
                <a:cs typeface="Gungsuh"/>
              </a:rPr>
              <a:t>吊環</a:t>
            </a:r>
            <a:r>
              <a:rPr lang="en-US" altLang="zh-TW" sz="2400" dirty="0">
                <a:latin typeface="Arial" panose="020B0604020202020204" pitchFamily="34" charset="0"/>
                <a:ea typeface="Gungsuh"/>
                <a:cs typeface="Gungsuh"/>
              </a:rPr>
              <a:t>)</a:t>
            </a:r>
            <a:r>
              <a:rPr lang="zh-TW" altLang="en-US" sz="2400" dirty="0">
                <a:latin typeface="Arial" panose="020B0604020202020204" pitchFamily="34" charset="0"/>
                <a:ea typeface="Gungsuh"/>
                <a:cs typeface="Gungsuh"/>
              </a:rPr>
              <a:t>、</a:t>
            </a:r>
          </a:p>
          <a:p>
            <a:pPr marL="342900" indent="-342900">
              <a:lnSpc>
                <a:spcPct val="125000"/>
              </a:lnSpc>
              <a:spcAft>
                <a:spcPts val="1000"/>
              </a:spcAft>
              <a:buFont typeface="Arial" panose="020B0604020202020204" pitchFamily="34" charset="0"/>
              <a:buChar char="●"/>
            </a:pPr>
            <a:r>
              <a:rPr lang="zh-TW" altLang="en-US" sz="2400" dirty="0">
                <a:latin typeface="Arial" panose="020B0604020202020204" pitchFamily="34" charset="0"/>
                <a:ea typeface="Gungsuh"/>
                <a:cs typeface="Gungsuh"/>
              </a:rPr>
              <a:t>划艇</a:t>
            </a:r>
          </a:p>
        </p:txBody>
      </p:sp>
      <p:sp>
        <p:nvSpPr>
          <p:cNvPr id="4" name="Slide Number Placeholder 3"/>
          <p:cNvSpPr>
            <a:spLocks noGrp="1"/>
          </p:cNvSpPr>
          <p:nvPr>
            <p:ph type="sldNum" sz="quarter" idx="12"/>
          </p:nvPr>
        </p:nvSpPr>
        <p:spPr/>
        <p:txBody>
          <a:bodyPr/>
          <a:lstStyle/>
          <a:p>
            <a:fld id="{6D22F896-40B5-4ADD-8801-0D06FADFA095}" type="slidenum">
              <a:rPr lang="en-US" smtClean="0"/>
              <a:pPr/>
              <a:t>20</a:t>
            </a:fld>
            <a:endParaRPr lang="en-US" dirty="0"/>
          </a:p>
        </p:txBody>
      </p:sp>
      <p:pic>
        <p:nvPicPr>
          <p:cNvPr id="11" name="image28.png"/>
          <p:cNvPicPr/>
          <p:nvPr/>
        </p:nvPicPr>
        <p:blipFill>
          <a:blip r:embed="rId2"/>
          <a:srcRect/>
          <a:stretch>
            <a:fillRect/>
          </a:stretch>
        </p:blipFill>
        <p:spPr>
          <a:xfrm>
            <a:off x="3679614" y="4261806"/>
            <a:ext cx="3580167" cy="2028158"/>
          </a:xfrm>
          <a:prstGeom prst="rect">
            <a:avLst/>
          </a:prstGeom>
          <a:ln/>
        </p:spPr>
      </p:pic>
    </p:spTree>
    <p:extLst>
      <p:ext uri="{BB962C8B-B14F-4D97-AF65-F5344CB8AC3E}">
        <p14:creationId xmlns:p14="http://schemas.microsoft.com/office/powerpoint/2010/main" val="2529319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腹直肌 </a:t>
            </a:r>
            <a:r>
              <a:rPr lang="en-US" altLang="zh-TW" b="1" dirty="0" smtClean="0"/>
              <a:t>– </a:t>
            </a:r>
            <a:r>
              <a:rPr lang="zh-TW" altLang="en-US" b="1" dirty="0" smtClean="0"/>
              <a:t>進階</a:t>
            </a:r>
            <a:endParaRPr lang="zh-HK" altLang="en-US" b="1" dirty="0"/>
          </a:p>
        </p:txBody>
      </p:sp>
      <p:sp>
        <p:nvSpPr>
          <p:cNvPr id="6" name="Content Placeholder 5"/>
          <p:cNvSpPr>
            <a:spLocks noGrp="1"/>
          </p:cNvSpPr>
          <p:nvPr>
            <p:ph sz="half" idx="1"/>
          </p:nvPr>
        </p:nvSpPr>
        <p:spPr>
          <a:xfrm>
            <a:off x="407368" y="1844824"/>
            <a:ext cx="4937760" cy="4023360"/>
          </a:xfrm>
        </p:spPr>
        <p:txBody>
          <a:bodyPr>
            <a:normAutofit/>
          </a:bodyPr>
          <a:lstStyle/>
          <a:p>
            <a:pPr>
              <a:buFont typeface="Wingdings" panose="05000000000000000000" pitchFamily="2" charset="2"/>
              <a:buChar char="u"/>
            </a:pPr>
            <a:r>
              <a:rPr lang="zh-TW" altLang="zh-HK" sz="2400" b="1" dirty="0"/>
              <a:t>熱身動作</a:t>
            </a: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自然站立，雙腳平</a:t>
            </a:r>
            <a:r>
              <a:rPr lang="zh-TW" altLang="zh-HK" sz="2400" dirty="0" smtClean="0">
                <a:latin typeface="Arial" panose="020B0604020202020204" pitchFamily="34" charset="0"/>
                <a:ea typeface="Gungsuh"/>
                <a:cs typeface="Gungsuh"/>
              </a:rPr>
              <a:t>肩</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前臂向前伸直</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背部後彎，雙臂同時向上</a:t>
            </a:r>
            <a:r>
              <a:rPr lang="zh-TW" altLang="zh-HK" sz="2400" dirty="0" smtClean="0">
                <a:latin typeface="Arial" panose="020B0604020202020204" pitchFamily="34" charset="0"/>
                <a:ea typeface="Gungsuh"/>
                <a:cs typeface="Gungsuh"/>
              </a:rPr>
              <a:t>擺</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a:latin typeface="Arial" panose="020B0604020202020204" pitchFamily="34" charset="0"/>
                <a:ea typeface="Gungsuh"/>
                <a:cs typeface="Gungsuh"/>
              </a:rPr>
              <a:t>重覆以上動作8-10次</a:t>
            </a:r>
            <a:endParaRPr lang="zh-TW" altLang="zh-HK" sz="1600" dirty="0">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274723" y="1845735"/>
            <a:ext cx="4937760" cy="4023360"/>
          </a:xfrm>
        </p:spPr>
        <p:txBody>
          <a:bodyPr>
            <a:normAutofit/>
          </a:bodyPr>
          <a:lstStyle/>
          <a:p>
            <a:pPr lvl="0">
              <a:buFont typeface="Wingdings" panose="05000000000000000000" pitchFamily="2" charset="2"/>
              <a:buChar char="u"/>
            </a:pPr>
            <a:r>
              <a:rPr lang="zh-TW" altLang="en-US" sz="2400" b="1" dirty="0"/>
              <a:t>起始</a:t>
            </a:r>
            <a:r>
              <a:rPr lang="zh-TW" altLang="en-US" sz="2400" b="1" dirty="0" smtClean="0"/>
              <a:t>動作</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坐</a:t>
            </a:r>
            <a:r>
              <a:rPr lang="zh-TW" altLang="en-US" sz="2400" dirty="0">
                <a:latin typeface="Arial" panose="020B0604020202020204" pitchFamily="34" charset="0"/>
                <a:ea typeface="Gungsuh"/>
                <a:cs typeface="Gungsuh"/>
              </a:rPr>
              <a:t>在瑜珈墊上，雙腳</a:t>
            </a:r>
            <a:r>
              <a:rPr lang="zh-TW" altLang="en-US" sz="2400" dirty="0" smtClean="0">
                <a:latin typeface="Arial" panose="020B0604020202020204" pitchFamily="34" charset="0"/>
                <a:ea typeface="Gungsuh"/>
                <a:cs typeface="Gungsuh"/>
              </a:rPr>
              <a:t>伸直。</a:t>
            </a:r>
            <a:endParaRPr lang="zh-TW" altLang="en-US" sz="2400" dirty="0">
              <a:latin typeface="Arial" panose="020B0604020202020204" pitchFamily="34" charset="0"/>
              <a:ea typeface="Gungsuh"/>
              <a:cs typeface="Gungsuh"/>
            </a:endParaRP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將</a:t>
            </a:r>
            <a:r>
              <a:rPr lang="zh-TW" altLang="en-US" sz="2400" dirty="0">
                <a:latin typeface="Arial" panose="020B0604020202020204" pitchFamily="34" charset="0"/>
                <a:ea typeface="Gungsuh"/>
                <a:cs typeface="Gungsuh"/>
              </a:rPr>
              <a:t>彈力帶置於腳掌中</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雙</a:t>
            </a:r>
            <a:r>
              <a:rPr lang="zh-TW" altLang="en-US" sz="2400" dirty="0">
                <a:latin typeface="Arial" panose="020B0604020202020204" pitchFamily="34" charset="0"/>
                <a:ea typeface="Gungsuh"/>
                <a:cs typeface="Gungsuh"/>
              </a:rPr>
              <a:t>手握彈力帶兩端並圍繞在掌心</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雙手</a:t>
            </a:r>
            <a:r>
              <a:rPr lang="zh-TW" altLang="en-US" sz="2400" dirty="0">
                <a:latin typeface="Arial" panose="020B0604020202020204" pitchFamily="34" charset="0"/>
                <a:ea typeface="Gungsuh"/>
                <a:cs typeface="Gungsuh"/>
              </a:rPr>
              <a:t>向前伸</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手肘</a:t>
            </a:r>
            <a:r>
              <a:rPr lang="zh-TW" altLang="en-US" sz="2400" dirty="0">
                <a:latin typeface="Arial" panose="020B0604020202020204" pitchFamily="34" charset="0"/>
                <a:ea typeface="Gungsuh"/>
                <a:cs typeface="Gungsuh"/>
              </a:rPr>
              <a:t>保持微曲，掌心向</a:t>
            </a:r>
            <a:r>
              <a:rPr lang="zh-TW" altLang="en-US" sz="2400" dirty="0" smtClean="0">
                <a:latin typeface="Arial" panose="020B0604020202020204" pitchFamily="34" charset="0"/>
                <a:ea typeface="Gungsuh"/>
                <a:cs typeface="Gungsuh"/>
              </a:rPr>
              <a:t>內。</a:t>
            </a:r>
            <a:endParaRPr lang="zh-TW" altLang="en-US" sz="2400" dirty="0">
              <a:latin typeface="Arial" panose="020B0604020202020204" pitchFamily="34" charset="0"/>
              <a:ea typeface="Gungsuh"/>
              <a:cs typeface="Gungsuh"/>
            </a:endParaRP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慢慢</a:t>
            </a:r>
            <a:r>
              <a:rPr lang="zh-TW" altLang="en-US" sz="2400" dirty="0">
                <a:latin typeface="Arial" panose="020B0604020202020204" pitchFamily="34" charset="0"/>
                <a:ea typeface="Gungsuh"/>
                <a:cs typeface="Gungsuh"/>
              </a:rPr>
              <a:t>向後</a:t>
            </a:r>
            <a:r>
              <a:rPr lang="zh-TW" altLang="en-US" sz="2400" dirty="0" smtClean="0">
                <a:latin typeface="Arial" panose="020B0604020202020204" pitchFamily="34" charset="0"/>
                <a:ea typeface="Gungsuh"/>
                <a:cs typeface="Gungsuh"/>
              </a:rPr>
              <a:t>躺平</a:t>
            </a:r>
            <a:endParaRPr lang="zh-TW" altLang="en-US" sz="2400" dirty="0">
              <a:latin typeface="Arial" panose="020B0604020202020204" pitchFamily="34" charset="0"/>
              <a:ea typeface="Gungsuh"/>
              <a:cs typeface="Gungsuh"/>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21</a:t>
            </a:fld>
            <a:endParaRPr lang="en-US" dirty="0"/>
          </a:p>
        </p:txBody>
      </p:sp>
      <p:pic>
        <p:nvPicPr>
          <p:cNvPr id="10" name="image24.png"/>
          <p:cNvPicPr/>
          <p:nvPr/>
        </p:nvPicPr>
        <p:blipFill>
          <a:blip r:embed="rId2"/>
          <a:srcRect/>
          <a:stretch>
            <a:fillRect/>
          </a:stretch>
        </p:blipFill>
        <p:spPr>
          <a:xfrm>
            <a:off x="4987276" y="342351"/>
            <a:ext cx="1247775" cy="3231515"/>
          </a:xfrm>
          <a:prstGeom prst="rect">
            <a:avLst/>
          </a:prstGeom>
          <a:ln/>
        </p:spPr>
      </p:pic>
      <p:pic>
        <p:nvPicPr>
          <p:cNvPr id="13" name="image19.png"/>
          <p:cNvPicPr/>
          <p:nvPr/>
        </p:nvPicPr>
        <p:blipFill>
          <a:blip r:embed="rId3"/>
          <a:srcRect t="4070"/>
          <a:stretch>
            <a:fillRect/>
          </a:stretch>
        </p:blipFill>
        <p:spPr>
          <a:xfrm>
            <a:off x="4493057" y="3618160"/>
            <a:ext cx="1247775" cy="3206750"/>
          </a:xfrm>
          <a:prstGeom prst="rect">
            <a:avLst/>
          </a:prstGeom>
          <a:ln/>
        </p:spPr>
      </p:pic>
      <p:pic>
        <p:nvPicPr>
          <p:cNvPr id="9" name="image40.png"/>
          <p:cNvPicPr/>
          <p:nvPr/>
        </p:nvPicPr>
        <p:blipFill>
          <a:blip r:embed="rId4"/>
          <a:srcRect/>
          <a:stretch>
            <a:fillRect/>
          </a:stretch>
        </p:blipFill>
        <p:spPr>
          <a:xfrm>
            <a:off x="8036502" y="174879"/>
            <a:ext cx="3850698" cy="1783230"/>
          </a:xfrm>
          <a:prstGeom prst="rect">
            <a:avLst/>
          </a:prstGeom>
          <a:ln/>
        </p:spPr>
      </p:pic>
    </p:spTree>
    <p:extLst>
      <p:ext uri="{BB962C8B-B14F-4D97-AF65-F5344CB8AC3E}">
        <p14:creationId xmlns:p14="http://schemas.microsoft.com/office/powerpoint/2010/main" val="1046498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腹直肌 </a:t>
            </a:r>
            <a:r>
              <a:rPr lang="en-US" altLang="zh-TW" b="1" dirty="0" smtClean="0"/>
              <a:t>– </a:t>
            </a:r>
            <a:r>
              <a:rPr lang="zh-TW" altLang="en-US" b="1" dirty="0" smtClean="0"/>
              <a:t>進階</a:t>
            </a:r>
            <a:endParaRPr lang="zh-HK" altLang="en-US" b="1" dirty="0"/>
          </a:p>
        </p:txBody>
      </p:sp>
      <p:sp>
        <p:nvSpPr>
          <p:cNvPr id="6" name="Content Placeholder 5"/>
          <p:cNvSpPr>
            <a:spLocks noGrp="1"/>
          </p:cNvSpPr>
          <p:nvPr>
            <p:ph sz="half" idx="1"/>
          </p:nvPr>
        </p:nvSpPr>
        <p:spPr>
          <a:xfrm>
            <a:off x="292717" y="1830329"/>
            <a:ext cx="4937760" cy="4023360"/>
          </a:xfrm>
        </p:spPr>
        <p:txBody>
          <a:bodyPr>
            <a:normAutofit/>
          </a:bodyPr>
          <a:lstStyle/>
          <a:p>
            <a:pPr>
              <a:buFont typeface="Wingdings" panose="05000000000000000000" pitchFamily="2" charset="2"/>
              <a:buChar char="u"/>
            </a:pPr>
            <a:r>
              <a:rPr lang="zh-TW" altLang="zh-HK" sz="2400" b="1" dirty="0"/>
              <a:t>動作過程</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腹部</a:t>
            </a:r>
            <a:r>
              <a:rPr lang="zh-TW" altLang="en-US" sz="2400" dirty="0">
                <a:latin typeface="Arial" panose="020B0604020202020204" pitchFamily="34" charset="0"/>
                <a:ea typeface="Gungsuh"/>
                <a:cs typeface="Gungsuh"/>
              </a:rPr>
              <a:t>發力使身體向上升起</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完成</a:t>
            </a:r>
            <a:r>
              <a:rPr lang="zh-TW" altLang="en-US" sz="2400" dirty="0">
                <a:latin typeface="Arial" panose="020B0604020202020204" pitchFamily="34" charset="0"/>
                <a:ea typeface="Gungsuh"/>
                <a:cs typeface="Gungsuh"/>
              </a:rPr>
              <a:t>後慢慢返回至起始動作</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上升</a:t>
            </a:r>
            <a:r>
              <a:rPr lang="zh-TW" altLang="en-US" sz="2400" dirty="0">
                <a:latin typeface="Arial" panose="020B0604020202020204" pitchFamily="34" charset="0"/>
                <a:ea typeface="Gungsuh"/>
                <a:cs typeface="Gungsuh"/>
              </a:rPr>
              <a:t>時呼氣</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向後</a:t>
            </a:r>
            <a:r>
              <a:rPr lang="zh-TW" altLang="en-US" sz="2400" dirty="0">
                <a:latin typeface="Arial" panose="020B0604020202020204" pitchFamily="34" charset="0"/>
                <a:ea typeface="Gungsuh"/>
                <a:cs typeface="Gungsuh"/>
              </a:rPr>
              <a:t>躺平時吸氣</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重覆</a:t>
            </a:r>
            <a:r>
              <a:rPr lang="zh-TW" altLang="en-US" sz="2400" dirty="0">
                <a:latin typeface="Arial" panose="020B0604020202020204" pitchFamily="34" charset="0"/>
                <a:ea typeface="Gungsuh"/>
                <a:cs typeface="Gungsuh"/>
              </a:rPr>
              <a:t>以上動作</a:t>
            </a:r>
            <a:r>
              <a:rPr lang="en-US" altLang="zh-TW" sz="2400" dirty="0">
                <a:latin typeface="Arial" panose="020B0604020202020204" pitchFamily="34" charset="0"/>
                <a:ea typeface="Gungsuh"/>
                <a:cs typeface="Gungsuh"/>
              </a:rPr>
              <a:t>10-15</a:t>
            </a:r>
            <a:r>
              <a:rPr lang="zh-TW" altLang="en-US" sz="2400" dirty="0">
                <a:latin typeface="Arial" panose="020B0604020202020204" pitchFamily="34" charset="0"/>
                <a:ea typeface="Gungsuh"/>
                <a:cs typeface="Gungsuh"/>
              </a:rPr>
              <a:t>次</a:t>
            </a: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7185890" y="1830329"/>
            <a:ext cx="4922982" cy="4629456"/>
          </a:xfrm>
        </p:spPr>
        <p:txBody>
          <a:bodyPr>
            <a:normAutofit/>
          </a:bodyPr>
          <a:lstStyle/>
          <a:p>
            <a:pPr lvl="0">
              <a:buFont typeface="Wingdings" panose="05000000000000000000" pitchFamily="2" charset="2"/>
              <a:buChar char="u"/>
            </a:pPr>
            <a:r>
              <a:rPr lang="zh-TW" altLang="en-US" sz="2400" b="1" dirty="0" smtClean="0"/>
              <a:t>注意事項</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坐在地面時應使用瑜珈墊</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向後躺時速度要慢，背部先</a:t>
            </a:r>
            <a:r>
              <a:rPr lang="zh-TW" altLang="zh-HK" sz="2400" dirty="0" smtClean="0">
                <a:latin typeface="Arial" panose="020B0604020202020204" pitchFamily="34" charset="0"/>
                <a:ea typeface="Gungsuh"/>
                <a:cs typeface="Gungsuh"/>
              </a:rPr>
              <a:t>著地</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a:latin typeface="Arial" panose="020B0604020202020204" pitchFamily="34" charset="0"/>
                <a:ea typeface="Gungsuh"/>
                <a:cs typeface="Gungsuh"/>
              </a:rPr>
              <a:t>上升時避免過份拉扯彈力帶致損毁</a:t>
            </a:r>
            <a:endParaRPr lang="zh-TW" altLang="zh-HK" sz="1600" dirty="0">
              <a:latin typeface="Arial" panose="020B0604020202020204" pitchFamily="34" charset="0"/>
            </a:endParaRPr>
          </a:p>
          <a:p>
            <a:pPr lvl="0">
              <a:buFont typeface="Wingdings" panose="05000000000000000000" pitchFamily="2" charset="2"/>
              <a:buChar char="Ø"/>
            </a:pPr>
            <a:endParaRPr lang="en-US" altLang="zh-TW" sz="2400" dirty="0"/>
          </a:p>
          <a:p>
            <a:pPr>
              <a:buFont typeface="Wingdings" panose="05000000000000000000" pitchFamily="2" charset="2"/>
              <a:buChar char="u"/>
            </a:pPr>
            <a:r>
              <a:rPr lang="zh-TW" altLang="zh-HK" sz="2400" b="1" dirty="0"/>
              <a:t>相關動作</a:t>
            </a:r>
          </a:p>
          <a:p>
            <a:pPr marL="342900" indent="-342900">
              <a:lnSpc>
                <a:spcPct val="115000"/>
              </a:lnSpc>
              <a:spcAft>
                <a:spcPts val="0"/>
              </a:spcAft>
              <a:buFont typeface="Arial" panose="020B0604020202020204" pitchFamily="34" charset="0"/>
              <a:buChar char="●"/>
            </a:pPr>
            <a:r>
              <a:rPr lang="zh-TW" altLang="en-US" sz="2400" dirty="0">
                <a:latin typeface="Arial" panose="020B0604020202020204" pitchFamily="34" charset="0"/>
                <a:ea typeface="Gungsuh"/>
                <a:cs typeface="Gungsuh"/>
              </a:rPr>
              <a:t>足球</a:t>
            </a:r>
            <a:r>
              <a:rPr lang="en-US" altLang="zh-TW" sz="2400" dirty="0">
                <a:latin typeface="Arial" panose="020B0604020202020204" pitchFamily="34" charset="0"/>
                <a:ea typeface="Gungsuh"/>
                <a:cs typeface="Gungsuh"/>
              </a:rPr>
              <a:t>(</a:t>
            </a:r>
            <a:r>
              <a:rPr lang="zh-TW" altLang="en-US" sz="2400" dirty="0">
                <a:latin typeface="Arial" panose="020B0604020202020204" pitchFamily="34" charset="0"/>
                <a:ea typeface="Gungsuh"/>
                <a:cs typeface="Gungsuh"/>
              </a:rPr>
              <a:t>擲界外球</a:t>
            </a:r>
            <a:r>
              <a:rPr lang="en-US" altLang="zh-TW" sz="2400" dirty="0">
                <a:latin typeface="Arial" panose="020B0604020202020204" pitchFamily="34" charset="0"/>
                <a:ea typeface="Gungsuh"/>
                <a:cs typeface="Gungsuh"/>
              </a:rPr>
              <a:t>)</a:t>
            </a:r>
            <a:r>
              <a:rPr lang="zh-TW" altLang="en-US" sz="2400" dirty="0">
                <a:latin typeface="Arial" panose="020B0604020202020204" pitchFamily="34" charset="0"/>
                <a:ea typeface="Gungsuh"/>
                <a:cs typeface="Gungsuh"/>
              </a:rPr>
              <a:t>、體操</a:t>
            </a:r>
            <a:r>
              <a:rPr lang="en-US" altLang="zh-TW" sz="2400" dirty="0">
                <a:latin typeface="Arial" panose="020B0604020202020204" pitchFamily="34" charset="0"/>
                <a:ea typeface="Gungsuh"/>
                <a:cs typeface="Gungsuh"/>
              </a:rPr>
              <a:t>(</a:t>
            </a:r>
            <a:r>
              <a:rPr lang="zh-TW" altLang="en-US" sz="2400" dirty="0">
                <a:latin typeface="Arial" panose="020B0604020202020204" pitchFamily="34" charset="0"/>
                <a:ea typeface="Gungsuh"/>
                <a:cs typeface="Gungsuh"/>
              </a:rPr>
              <a:t>吊環</a:t>
            </a:r>
            <a:r>
              <a:rPr lang="en-US" altLang="zh-TW" sz="2400" dirty="0">
                <a:latin typeface="Arial" panose="020B0604020202020204" pitchFamily="34" charset="0"/>
                <a:ea typeface="Gungsuh"/>
                <a:cs typeface="Gungsuh"/>
              </a:rPr>
              <a:t>)</a:t>
            </a:r>
            <a:r>
              <a:rPr lang="zh-TW" altLang="en-US" sz="2400" dirty="0">
                <a:latin typeface="Arial" panose="020B0604020202020204" pitchFamily="34" charset="0"/>
                <a:ea typeface="Gungsuh"/>
                <a:cs typeface="Gungsuh"/>
              </a:rPr>
              <a:t>、</a:t>
            </a:r>
          </a:p>
          <a:p>
            <a:pPr marL="342900" indent="-342900">
              <a:lnSpc>
                <a:spcPct val="115000"/>
              </a:lnSpc>
              <a:spcAft>
                <a:spcPts val="0"/>
              </a:spcAft>
              <a:buFont typeface="Arial" panose="020B0604020202020204" pitchFamily="34" charset="0"/>
              <a:buChar char="●"/>
            </a:pPr>
            <a:r>
              <a:rPr lang="zh-TW" altLang="en-US" sz="2400" dirty="0">
                <a:latin typeface="Arial" panose="020B0604020202020204" pitchFamily="34" charset="0"/>
                <a:ea typeface="Gungsuh"/>
                <a:cs typeface="Gungsuh"/>
              </a:rPr>
              <a:t>划艇</a:t>
            </a:r>
          </a:p>
        </p:txBody>
      </p:sp>
      <p:sp>
        <p:nvSpPr>
          <p:cNvPr id="4" name="Slide Number Placeholder 3"/>
          <p:cNvSpPr>
            <a:spLocks noGrp="1"/>
          </p:cNvSpPr>
          <p:nvPr>
            <p:ph type="sldNum" sz="quarter" idx="12"/>
          </p:nvPr>
        </p:nvSpPr>
        <p:spPr/>
        <p:txBody>
          <a:bodyPr/>
          <a:lstStyle/>
          <a:p>
            <a:fld id="{6D22F896-40B5-4ADD-8801-0D06FADFA095}" type="slidenum">
              <a:rPr lang="en-US" smtClean="0"/>
              <a:pPr/>
              <a:t>22</a:t>
            </a:fld>
            <a:endParaRPr lang="en-US" dirty="0"/>
          </a:p>
        </p:txBody>
      </p:sp>
      <p:pic>
        <p:nvPicPr>
          <p:cNvPr id="8" name="image34.png"/>
          <p:cNvPicPr/>
          <p:nvPr/>
        </p:nvPicPr>
        <p:blipFill>
          <a:blip r:embed="rId2"/>
          <a:srcRect/>
          <a:stretch>
            <a:fillRect/>
          </a:stretch>
        </p:blipFill>
        <p:spPr>
          <a:xfrm>
            <a:off x="3592945" y="4225159"/>
            <a:ext cx="3592945" cy="2054040"/>
          </a:xfrm>
          <a:prstGeom prst="rect">
            <a:avLst/>
          </a:prstGeom>
          <a:ln/>
        </p:spPr>
      </p:pic>
    </p:spTree>
    <p:extLst>
      <p:ext uri="{BB962C8B-B14F-4D97-AF65-F5344CB8AC3E}">
        <p14:creationId xmlns:p14="http://schemas.microsoft.com/office/powerpoint/2010/main" val="3703432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前鋸肌 </a:t>
            </a:r>
            <a:r>
              <a:rPr lang="en-US" altLang="zh-TW" b="1" dirty="0"/>
              <a:t>- </a:t>
            </a:r>
            <a:r>
              <a:rPr lang="zh-TW" altLang="en-US" b="1" dirty="0"/>
              <a:t>初階</a:t>
            </a:r>
            <a:endParaRPr lang="zh-HK" altLang="en-US" b="1" dirty="0"/>
          </a:p>
        </p:txBody>
      </p:sp>
      <p:sp>
        <p:nvSpPr>
          <p:cNvPr id="6" name="Content Placeholder 5"/>
          <p:cNvSpPr>
            <a:spLocks noGrp="1"/>
          </p:cNvSpPr>
          <p:nvPr>
            <p:ph sz="half" idx="1"/>
          </p:nvPr>
        </p:nvSpPr>
        <p:spPr>
          <a:xfrm>
            <a:off x="191344" y="1844824"/>
            <a:ext cx="4937760" cy="4023360"/>
          </a:xfrm>
        </p:spPr>
        <p:txBody>
          <a:bodyPr>
            <a:normAutofit/>
          </a:bodyPr>
          <a:lstStyle/>
          <a:p>
            <a:pPr>
              <a:buFont typeface="Wingdings" panose="05000000000000000000" pitchFamily="2" charset="2"/>
              <a:buChar char="u"/>
            </a:pPr>
            <a:r>
              <a:rPr lang="zh-TW" altLang="zh-HK" sz="2400" b="1" dirty="0"/>
              <a:t>熱身動作</a:t>
            </a: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自然站立，挺胸收腹</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雙手曲臂拉後</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掌心向前，手指</a:t>
            </a:r>
            <a:r>
              <a:rPr lang="zh-TW" altLang="zh-HK" sz="2400" dirty="0" smtClean="0">
                <a:latin typeface="Arial" panose="020B0604020202020204" pitchFamily="34" charset="0"/>
                <a:ea typeface="Gungsuh"/>
                <a:cs typeface="Gungsuh"/>
              </a:rPr>
              <a:t>向外</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後臂緊貼身體慢慢向前推</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重覆以上動作8-10次</a:t>
            </a:r>
            <a:endParaRPr lang="zh-TW" altLang="zh-HK" sz="1600" dirty="0">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408312" y="2645231"/>
            <a:ext cx="4937760" cy="4023360"/>
          </a:xfrm>
        </p:spPr>
        <p:txBody>
          <a:bodyPr>
            <a:normAutofit/>
          </a:bodyPr>
          <a:lstStyle/>
          <a:p>
            <a:pPr lvl="0">
              <a:buFont typeface="Wingdings" panose="05000000000000000000" pitchFamily="2" charset="2"/>
              <a:buChar char="u"/>
            </a:pPr>
            <a:r>
              <a:rPr lang="zh-TW" altLang="en-US" sz="2400" b="1" dirty="0"/>
              <a:t>起始</a:t>
            </a:r>
            <a:r>
              <a:rPr lang="zh-TW" altLang="en-US" sz="2400" b="1" dirty="0" smtClean="0"/>
              <a:t>動作</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雙手握彈力帶兩端並圍繞掌心</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將彈力帶繞過背部及上臂</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雙手交叉向前伸並放於胸前</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手肘保持微曲，掌心向下</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挺胸收腹，肩部放鬆</a:t>
            </a:r>
            <a:endParaRPr lang="zh-TW" altLang="zh-HK" sz="1600" dirty="0">
              <a:latin typeface="Arial" panose="020B0604020202020204" pitchFamily="34" charset="0"/>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23</a:t>
            </a:fld>
            <a:endParaRPr lang="en-US" dirty="0"/>
          </a:p>
        </p:txBody>
      </p:sp>
      <p:pic>
        <p:nvPicPr>
          <p:cNvPr id="11" name="image72.png"/>
          <p:cNvPicPr/>
          <p:nvPr/>
        </p:nvPicPr>
        <p:blipFill>
          <a:blip r:embed="rId2"/>
          <a:srcRect/>
          <a:stretch>
            <a:fillRect/>
          </a:stretch>
        </p:blipFill>
        <p:spPr>
          <a:xfrm>
            <a:off x="4845368" y="472324"/>
            <a:ext cx="1362075" cy="2730500"/>
          </a:xfrm>
          <a:prstGeom prst="rect">
            <a:avLst/>
          </a:prstGeom>
          <a:ln/>
        </p:spPr>
      </p:pic>
      <p:pic>
        <p:nvPicPr>
          <p:cNvPr id="12" name="image8.png"/>
          <p:cNvPicPr/>
          <p:nvPr/>
        </p:nvPicPr>
        <p:blipFill>
          <a:blip r:embed="rId3"/>
          <a:srcRect/>
          <a:stretch>
            <a:fillRect/>
          </a:stretch>
        </p:blipFill>
        <p:spPr>
          <a:xfrm>
            <a:off x="4379169" y="3726110"/>
            <a:ext cx="1499870" cy="2733675"/>
          </a:xfrm>
          <a:prstGeom prst="rect">
            <a:avLst/>
          </a:prstGeom>
          <a:ln/>
        </p:spPr>
      </p:pic>
      <p:pic>
        <p:nvPicPr>
          <p:cNvPr id="13" name="image127.png"/>
          <p:cNvPicPr/>
          <p:nvPr/>
        </p:nvPicPr>
        <p:blipFill>
          <a:blip r:embed="rId4"/>
          <a:srcRect/>
          <a:stretch>
            <a:fillRect/>
          </a:stretch>
        </p:blipFill>
        <p:spPr>
          <a:xfrm>
            <a:off x="9783127" y="-1"/>
            <a:ext cx="1763813" cy="3121891"/>
          </a:xfrm>
          <a:prstGeom prst="rect">
            <a:avLst/>
          </a:prstGeom>
          <a:ln/>
        </p:spPr>
      </p:pic>
    </p:spTree>
    <p:extLst>
      <p:ext uri="{BB962C8B-B14F-4D97-AF65-F5344CB8AC3E}">
        <p14:creationId xmlns:p14="http://schemas.microsoft.com/office/powerpoint/2010/main" val="2203637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前鋸肌 </a:t>
            </a:r>
            <a:r>
              <a:rPr lang="en-US" altLang="zh-TW" b="1" dirty="0"/>
              <a:t>- </a:t>
            </a:r>
            <a:r>
              <a:rPr lang="zh-TW" altLang="en-US" b="1" dirty="0"/>
              <a:t>初階</a:t>
            </a:r>
            <a:endParaRPr lang="zh-HK" altLang="en-US" b="1" dirty="0"/>
          </a:p>
        </p:txBody>
      </p:sp>
      <p:sp>
        <p:nvSpPr>
          <p:cNvPr id="6" name="Content Placeholder 5"/>
          <p:cNvSpPr>
            <a:spLocks noGrp="1"/>
          </p:cNvSpPr>
          <p:nvPr>
            <p:ph sz="half" idx="1"/>
          </p:nvPr>
        </p:nvSpPr>
        <p:spPr>
          <a:xfrm>
            <a:off x="407368" y="1844824"/>
            <a:ext cx="4937760" cy="4023360"/>
          </a:xfrm>
        </p:spPr>
        <p:txBody>
          <a:bodyPr/>
          <a:lstStyle/>
          <a:p>
            <a:pPr>
              <a:buFont typeface="Wingdings" panose="05000000000000000000" pitchFamily="2" charset="2"/>
              <a:buChar char="u"/>
            </a:pPr>
            <a:r>
              <a:rPr lang="zh-TW" altLang="zh-HK" sz="2400" b="1" dirty="0"/>
              <a:t>動作過程</a:t>
            </a:r>
          </a:p>
          <a:p>
            <a:pPr fontAlgn="base">
              <a:buFont typeface="Wingdings" panose="05000000000000000000" pitchFamily="2" charset="2"/>
              <a:buChar char="Ø"/>
            </a:pPr>
            <a:r>
              <a:rPr lang="zh-TW" altLang="en-US" sz="2400" dirty="0" smtClean="0"/>
              <a:t>使用</a:t>
            </a:r>
            <a:r>
              <a:rPr lang="zh-TW" altLang="en-US" sz="2400" dirty="0"/>
              <a:t>肩胛向前引，胸腹向內</a:t>
            </a:r>
            <a:r>
              <a:rPr lang="zh-TW" altLang="en-US" sz="2400" dirty="0" smtClean="0"/>
              <a:t>收。</a:t>
            </a:r>
            <a:endParaRPr lang="zh-TW" altLang="en-US" sz="2400" dirty="0"/>
          </a:p>
          <a:p>
            <a:pPr fontAlgn="base">
              <a:buFont typeface="Wingdings" panose="05000000000000000000" pitchFamily="2" charset="2"/>
              <a:buChar char="Ø"/>
            </a:pPr>
            <a:r>
              <a:rPr lang="zh-TW" altLang="en-US" sz="2400" dirty="0" smtClean="0"/>
              <a:t>完成</a:t>
            </a:r>
            <a:r>
              <a:rPr lang="zh-TW" altLang="en-US" sz="2400" dirty="0"/>
              <a:t>後肩胛後推並返回起始動作</a:t>
            </a:r>
          </a:p>
          <a:p>
            <a:pPr fontAlgn="base">
              <a:buFont typeface="Wingdings" panose="05000000000000000000" pitchFamily="2" charset="2"/>
              <a:buChar char="Ø"/>
            </a:pPr>
            <a:r>
              <a:rPr lang="zh-TW" altLang="en-US" sz="2400" dirty="0" smtClean="0"/>
              <a:t>前</a:t>
            </a:r>
            <a:r>
              <a:rPr lang="zh-TW" altLang="en-US" sz="2400" dirty="0"/>
              <a:t>引時呼氣</a:t>
            </a:r>
          </a:p>
          <a:p>
            <a:pPr fontAlgn="base">
              <a:buFont typeface="Wingdings" panose="05000000000000000000" pitchFamily="2" charset="2"/>
              <a:buChar char="Ø"/>
            </a:pPr>
            <a:r>
              <a:rPr lang="zh-TW" altLang="en-US" sz="2400" dirty="0" smtClean="0"/>
              <a:t>後</a:t>
            </a:r>
            <a:r>
              <a:rPr lang="zh-TW" altLang="en-US" sz="2400" dirty="0"/>
              <a:t>推時吸氣</a:t>
            </a:r>
          </a:p>
          <a:p>
            <a:pPr fontAlgn="base">
              <a:buFont typeface="Wingdings" panose="05000000000000000000" pitchFamily="2" charset="2"/>
              <a:buChar char="Ø"/>
            </a:pPr>
            <a:r>
              <a:rPr lang="zh-TW" altLang="en-US" sz="2400" dirty="0" smtClean="0"/>
              <a:t>重覆</a:t>
            </a:r>
            <a:r>
              <a:rPr lang="zh-TW" altLang="en-US" sz="2400" dirty="0"/>
              <a:t>以上動作</a:t>
            </a:r>
            <a:r>
              <a:rPr lang="en-US" altLang="zh-TW" sz="2400" dirty="0"/>
              <a:t>10-15</a:t>
            </a:r>
            <a:r>
              <a:rPr lang="zh-TW" altLang="en-US" sz="2400" dirty="0"/>
              <a:t>次</a:t>
            </a: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605847" y="1843419"/>
            <a:ext cx="4937760" cy="4023360"/>
          </a:xfrm>
        </p:spPr>
        <p:txBody>
          <a:bodyPr/>
          <a:lstStyle/>
          <a:p>
            <a:pPr lvl="0">
              <a:buFont typeface="Wingdings" panose="05000000000000000000" pitchFamily="2" charset="2"/>
              <a:buChar char="u"/>
            </a:pPr>
            <a:r>
              <a:rPr lang="zh-TW" altLang="en-US" sz="2400" b="1" dirty="0" smtClean="0"/>
              <a:t>注意事項</a:t>
            </a:r>
            <a:endParaRPr lang="en-US" altLang="zh-TW" sz="2400" b="1" dirty="0" smtClean="0"/>
          </a:p>
          <a:p>
            <a:pPr marL="342900" lvl="0" indent="-342900">
              <a:lnSpc>
                <a:spcPct val="115000"/>
              </a:lnSpc>
              <a:spcAft>
                <a:spcPts val="1000"/>
              </a:spcAft>
              <a:buFont typeface="Arial" panose="020B0604020202020204" pitchFamily="34" charset="0"/>
              <a:buChar char="●"/>
            </a:pPr>
            <a:r>
              <a:rPr lang="zh-TW" altLang="zh-HK" sz="2400" dirty="0">
                <a:latin typeface="Arial" panose="020B0604020202020204" pitchFamily="34" charset="0"/>
                <a:ea typeface="Gungsuh"/>
                <a:cs typeface="Gungsuh"/>
              </a:rPr>
              <a:t>避免彎腰借力</a:t>
            </a:r>
            <a:endParaRPr lang="zh-TW" altLang="zh-HK" sz="1600" dirty="0">
              <a:latin typeface="Arial" panose="020B0604020202020204" pitchFamily="34" charset="0"/>
            </a:endParaRPr>
          </a:p>
          <a:p>
            <a:pPr lvl="0">
              <a:buFont typeface="Wingdings" panose="05000000000000000000" pitchFamily="2" charset="2"/>
              <a:buChar char="Ø"/>
            </a:pPr>
            <a:endParaRPr lang="en-US" altLang="zh-TW" sz="2400" dirty="0"/>
          </a:p>
          <a:p>
            <a:pPr>
              <a:buFont typeface="Wingdings" panose="05000000000000000000" pitchFamily="2" charset="2"/>
              <a:buChar char="u"/>
            </a:pPr>
            <a:r>
              <a:rPr lang="zh-TW" altLang="zh-HK" sz="2400" b="1" dirty="0"/>
              <a:t>相關動作</a:t>
            </a:r>
          </a:p>
          <a:p>
            <a:pPr marL="342900" indent="-342900">
              <a:lnSpc>
                <a:spcPct val="115000"/>
              </a:lnSpc>
              <a:spcAft>
                <a:spcPts val="1000"/>
              </a:spcAft>
              <a:buFont typeface="Arial" panose="020B0604020202020204" pitchFamily="34" charset="0"/>
              <a:buChar char="●"/>
            </a:pPr>
            <a:r>
              <a:rPr lang="zh-TW" altLang="zh-HK" sz="2400" dirty="0">
                <a:ea typeface="Gungsuh"/>
                <a:cs typeface="Gungsuh"/>
              </a:rPr>
              <a:t>拳</a:t>
            </a:r>
            <a:r>
              <a:rPr lang="zh-TW" altLang="zh-HK" sz="2400" dirty="0">
                <a:latin typeface="Arial" panose="020B0604020202020204" pitchFamily="34" charset="0"/>
                <a:ea typeface="Gungsuh"/>
                <a:cs typeface="Gungsuh"/>
              </a:rPr>
              <a:t>擊(出拳)</a:t>
            </a:r>
            <a:endParaRPr lang="zh-HK" altLang="en-US" sz="2400" dirty="0">
              <a:latin typeface="Arial" panose="020B0604020202020204" pitchFamily="34" charset="0"/>
              <a:ea typeface="Gungsuh"/>
              <a:cs typeface="Gungsuh"/>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pPr/>
              <a:t>24</a:t>
            </a:fld>
            <a:endParaRPr lang="en-US" dirty="0"/>
          </a:p>
        </p:txBody>
      </p:sp>
      <p:pic>
        <p:nvPicPr>
          <p:cNvPr id="8" name="image66.png"/>
          <p:cNvPicPr/>
          <p:nvPr/>
        </p:nvPicPr>
        <p:blipFill>
          <a:blip r:embed="rId2"/>
          <a:srcRect/>
          <a:stretch>
            <a:fillRect/>
          </a:stretch>
        </p:blipFill>
        <p:spPr>
          <a:xfrm>
            <a:off x="4193309" y="3449956"/>
            <a:ext cx="1958110" cy="3246408"/>
          </a:xfrm>
          <a:prstGeom prst="rect">
            <a:avLst/>
          </a:prstGeom>
          <a:ln/>
        </p:spPr>
      </p:pic>
    </p:spTree>
    <p:extLst>
      <p:ext uri="{BB962C8B-B14F-4D97-AF65-F5344CB8AC3E}">
        <p14:creationId xmlns:p14="http://schemas.microsoft.com/office/powerpoint/2010/main" val="28070776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前鋸肌 </a:t>
            </a:r>
            <a:r>
              <a:rPr lang="en-US" altLang="zh-TW" b="1" dirty="0" smtClean="0"/>
              <a:t>– </a:t>
            </a:r>
            <a:r>
              <a:rPr lang="zh-TW" altLang="en-US" b="1" dirty="0" smtClean="0"/>
              <a:t>進階</a:t>
            </a:r>
            <a:endParaRPr lang="zh-HK" altLang="en-US" b="1" dirty="0"/>
          </a:p>
        </p:txBody>
      </p:sp>
      <p:sp>
        <p:nvSpPr>
          <p:cNvPr id="6" name="Content Placeholder 5"/>
          <p:cNvSpPr>
            <a:spLocks noGrp="1"/>
          </p:cNvSpPr>
          <p:nvPr>
            <p:ph sz="half" idx="1"/>
          </p:nvPr>
        </p:nvSpPr>
        <p:spPr>
          <a:xfrm>
            <a:off x="191344" y="1844824"/>
            <a:ext cx="4937760" cy="4023360"/>
          </a:xfrm>
        </p:spPr>
        <p:txBody>
          <a:bodyPr>
            <a:normAutofit/>
          </a:bodyPr>
          <a:lstStyle/>
          <a:p>
            <a:pPr>
              <a:buFont typeface="Wingdings" panose="05000000000000000000" pitchFamily="2" charset="2"/>
              <a:buChar char="u"/>
            </a:pPr>
            <a:r>
              <a:rPr lang="zh-TW" altLang="zh-HK" sz="2400" b="1" dirty="0"/>
              <a:t>熱身動作</a:t>
            </a: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自然站立，挺胸收腹</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雙手曲臂拉後</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掌心向前，手指</a:t>
            </a:r>
            <a:r>
              <a:rPr lang="zh-TW" altLang="zh-HK" sz="2400" dirty="0" smtClean="0">
                <a:latin typeface="Arial" panose="020B0604020202020204" pitchFamily="34" charset="0"/>
                <a:ea typeface="Gungsuh"/>
                <a:cs typeface="Gungsuh"/>
              </a:rPr>
              <a:t>向外</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後臂緊貼身體慢慢向前推</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重覆以上動作8-10次</a:t>
            </a:r>
            <a:endParaRPr lang="zh-TW" altLang="zh-HK" sz="1600" dirty="0">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408312" y="2436425"/>
            <a:ext cx="4937760" cy="4023360"/>
          </a:xfrm>
        </p:spPr>
        <p:txBody>
          <a:bodyPr>
            <a:normAutofit/>
          </a:bodyPr>
          <a:lstStyle/>
          <a:p>
            <a:pPr lvl="0">
              <a:buFont typeface="Wingdings" panose="05000000000000000000" pitchFamily="2" charset="2"/>
              <a:buChar char="u"/>
            </a:pPr>
            <a:r>
              <a:rPr lang="zh-TW" altLang="en-US" sz="2400" b="1" dirty="0"/>
              <a:t>起始</a:t>
            </a:r>
            <a:r>
              <a:rPr lang="zh-TW" altLang="en-US" sz="2400" b="1" dirty="0" smtClean="0"/>
              <a:t>動作</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將彈力帶繫於固定物並成圈</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將左手虎口位穿過彈力帶並握緊</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左手曲臂向後提高，掌心向內</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HK" altLang="zh-HK" sz="2400" dirty="0">
                <a:latin typeface="Gungsuh"/>
                <a:cs typeface="Gungsuh"/>
              </a:rPr>
              <a:t>左</a:t>
            </a:r>
            <a:r>
              <a:rPr lang="zh-TW" altLang="zh-HK" sz="2400" dirty="0">
                <a:latin typeface="Arial" panose="020B0604020202020204" pitchFamily="34" charset="0"/>
                <a:ea typeface="Gungsuh"/>
                <a:cs typeface="Gungsuh"/>
              </a:rPr>
              <a:t>腳踏前曲膝</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挺胸收腹，肩部放鬆</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a:latin typeface="Arial" panose="020B0604020202020204" pitchFamily="34" charset="0"/>
                <a:ea typeface="Gungsuh"/>
                <a:cs typeface="Gungsuh"/>
              </a:rPr>
              <a:t>鎖緊手腕</a:t>
            </a:r>
            <a:endParaRPr lang="zh-TW" altLang="zh-HK" sz="1600" dirty="0">
              <a:latin typeface="Arial" panose="020B0604020202020204" pitchFamily="34" charset="0"/>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25</a:t>
            </a:fld>
            <a:endParaRPr lang="en-US" dirty="0"/>
          </a:p>
        </p:txBody>
      </p:sp>
      <p:pic>
        <p:nvPicPr>
          <p:cNvPr id="11" name="image72.png"/>
          <p:cNvPicPr/>
          <p:nvPr/>
        </p:nvPicPr>
        <p:blipFill>
          <a:blip r:embed="rId2"/>
          <a:srcRect/>
          <a:stretch>
            <a:fillRect/>
          </a:stretch>
        </p:blipFill>
        <p:spPr>
          <a:xfrm>
            <a:off x="4845368" y="472324"/>
            <a:ext cx="1362075" cy="2730500"/>
          </a:xfrm>
          <a:prstGeom prst="rect">
            <a:avLst/>
          </a:prstGeom>
          <a:ln/>
        </p:spPr>
      </p:pic>
      <p:pic>
        <p:nvPicPr>
          <p:cNvPr id="12" name="image8.png"/>
          <p:cNvPicPr/>
          <p:nvPr/>
        </p:nvPicPr>
        <p:blipFill>
          <a:blip r:embed="rId3"/>
          <a:srcRect/>
          <a:stretch>
            <a:fillRect/>
          </a:stretch>
        </p:blipFill>
        <p:spPr>
          <a:xfrm>
            <a:off x="4379169" y="3726110"/>
            <a:ext cx="1499870" cy="2733675"/>
          </a:xfrm>
          <a:prstGeom prst="rect">
            <a:avLst/>
          </a:prstGeom>
          <a:ln/>
        </p:spPr>
      </p:pic>
      <p:pic>
        <p:nvPicPr>
          <p:cNvPr id="9" name="image116.png"/>
          <p:cNvPicPr/>
          <p:nvPr/>
        </p:nvPicPr>
        <p:blipFill>
          <a:blip r:embed="rId4"/>
          <a:srcRect/>
          <a:stretch>
            <a:fillRect/>
          </a:stretch>
        </p:blipFill>
        <p:spPr>
          <a:xfrm>
            <a:off x="9565900" y="0"/>
            <a:ext cx="2309445" cy="2954251"/>
          </a:xfrm>
          <a:prstGeom prst="rect">
            <a:avLst/>
          </a:prstGeom>
          <a:ln/>
        </p:spPr>
      </p:pic>
    </p:spTree>
    <p:extLst>
      <p:ext uri="{BB962C8B-B14F-4D97-AF65-F5344CB8AC3E}">
        <p14:creationId xmlns:p14="http://schemas.microsoft.com/office/powerpoint/2010/main" val="1852927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前鋸肌 </a:t>
            </a:r>
            <a:r>
              <a:rPr lang="en-US" altLang="zh-TW" b="1" dirty="0" smtClean="0"/>
              <a:t>– </a:t>
            </a:r>
            <a:r>
              <a:rPr lang="zh-TW" altLang="en-US" b="1" dirty="0" smtClean="0"/>
              <a:t>進階</a:t>
            </a:r>
            <a:endParaRPr lang="zh-HK" altLang="en-US" b="1" dirty="0"/>
          </a:p>
        </p:txBody>
      </p:sp>
      <p:sp>
        <p:nvSpPr>
          <p:cNvPr id="6" name="Content Placeholder 5"/>
          <p:cNvSpPr>
            <a:spLocks noGrp="1"/>
          </p:cNvSpPr>
          <p:nvPr>
            <p:ph sz="half" idx="1"/>
          </p:nvPr>
        </p:nvSpPr>
        <p:spPr>
          <a:xfrm>
            <a:off x="407368" y="1844824"/>
            <a:ext cx="4937760" cy="4023360"/>
          </a:xfrm>
        </p:spPr>
        <p:txBody>
          <a:bodyPr/>
          <a:lstStyle/>
          <a:p>
            <a:pPr>
              <a:buFont typeface="Wingdings" panose="05000000000000000000" pitchFamily="2" charset="2"/>
              <a:buChar char="u"/>
            </a:pPr>
            <a:r>
              <a:rPr lang="zh-TW" altLang="zh-HK" sz="2400" b="1" dirty="0"/>
              <a:t>動作過程</a:t>
            </a: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使用前鋸肌帶動</a:t>
            </a:r>
            <a:r>
              <a:rPr lang="zh-HK" altLang="zh-HK" sz="2400" dirty="0">
                <a:latin typeface="Gungsuh"/>
                <a:cs typeface="Gungsuh"/>
              </a:rPr>
              <a:t>左</a:t>
            </a:r>
            <a:r>
              <a:rPr lang="zh-TW" altLang="zh-HK" sz="2400" dirty="0">
                <a:latin typeface="Arial" panose="020B0604020202020204" pitchFamily="34" charset="0"/>
                <a:ea typeface="Gungsuh"/>
                <a:cs typeface="Gungsuh"/>
              </a:rPr>
              <a:t>手向下壓並內旋</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完成後慢慢回臂至起始動作</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用力下壓時呼氣</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回臂時吸氣</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重覆以上動作10-15次</a:t>
            </a:r>
            <a:endParaRPr lang="zh-TW" altLang="zh-HK" sz="1600" dirty="0">
              <a:latin typeface="Arial" panose="020B0604020202020204" pitchFamily="34" charset="0"/>
            </a:endParaRP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843457" y="1842375"/>
            <a:ext cx="4937760" cy="4023360"/>
          </a:xfrm>
        </p:spPr>
        <p:txBody>
          <a:bodyPr/>
          <a:lstStyle/>
          <a:p>
            <a:pPr lvl="0">
              <a:buFont typeface="Wingdings" panose="05000000000000000000" pitchFamily="2" charset="2"/>
              <a:buChar char="u"/>
            </a:pPr>
            <a:r>
              <a:rPr lang="zh-TW" altLang="en-US" sz="2400" b="1" dirty="0" smtClean="0"/>
              <a:t>注意事項</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確保彈力帶繫緊於固定物</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留意身體及固定物之間的距離</a:t>
            </a:r>
            <a:endParaRPr lang="zh-TW" altLang="zh-HK" sz="1600" dirty="0">
              <a:latin typeface="Arial" panose="020B0604020202020204" pitchFamily="34" charset="0"/>
            </a:endParaRPr>
          </a:p>
          <a:p>
            <a:pPr lvl="0">
              <a:buFont typeface="Wingdings" panose="05000000000000000000" pitchFamily="2" charset="2"/>
              <a:buChar char="Ø"/>
            </a:pPr>
            <a:endParaRPr lang="en-US" altLang="zh-TW" sz="2400" dirty="0"/>
          </a:p>
          <a:p>
            <a:pPr>
              <a:buFont typeface="Wingdings" panose="05000000000000000000" pitchFamily="2" charset="2"/>
              <a:buChar char="u"/>
            </a:pPr>
            <a:r>
              <a:rPr lang="zh-TW" altLang="zh-HK" sz="2400" b="1" dirty="0"/>
              <a:t>相關動作</a:t>
            </a:r>
          </a:p>
          <a:p>
            <a:pPr marL="34290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拳擊(出拳)</a:t>
            </a:r>
            <a:endParaRPr lang="zh-HK" altLang="en-US" sz="2400" dirty="0">
              <a:latin typeface="Arial" panose="020B0604020202020204" pitchFamily="34" charset="0"/>
              <a:ea typeface="Gungsuh"/>
              <a:cs typeface="Gungsuh"/>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pPr/>
              <a:t>26</a:t>
            </a:fld>
            <a:endParaRPr lang="en-US" dirty="0"/>
          </a:p>
        </p:txBody>
      </p:sp>
      <p:pic>
        <p:nvPicPr>
          <p:cNvPr id="9" name="image156.png"/>
          <p:cNvPicPr/>
          <p:nvPr/>
        </p:nvPicPr>
        <p:blipFill>
          <a:blip r:embed="rId2"/>
          <a:srcRect/>
          <a:stretch>
            <a:fillRect/>
          </a:stretch>
        </p:blipFill>
        <p:spPr>
          <a:xfrm>
            <a:off x="5501459" y="711200"/>
            <a:ext cx="1185667" cy="2974121"/>
          </a:xfrm>
          <a:prstGeom prst="rect">
            <a:avLst/>
          </a:prstGeom>
          <a:ln/>
        </p:spPr>
      </p:pic>
      <p:pic>
        <p:nvPicPr>
          <p:cNvPr id="10" name="image128.png"/>
          <p:cNvPicPr/>
          <p:nvPr/>
        </p:nvPicPr>
        <p:blipFill>
          <a:blip r:embed="rId3"/>
          <a:srcRect/>
          <a:stretch>
            <a:fillRect/>
          </a:stretch>
        </p:blipFill>
        <p:spPr>
          <a:xfrm>
            <a:off x="4553405" y="3792784"/>
            <a:ext cx="1173140" cy="3032125"/>
          </a:xfrm>
          <a:prstGeom prst="rect">
            <a:avLst/>
          </a:prstGeom>
          <a:ln/>
        </p:spPr>
      </p:pic>
    </p:spTree>
    <p:extLst>
      <p:ext uri="{BB962C8B-B14F-4D97-AF65-F5344CB8AC3E}">
        <p14:creationId xmlns:p14="http://schemas.microsoft.com/office/powerpoint/2010/main" val="3967968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上斜方肌</a:t>
            </a:r>
            <a:endParaRPr lang="zh-HK" altLang="en-US" b="1" dirty="0"/>
          </a:p>
        </p:txBody>
      </p:sp>
      <p:sp>
        <p:nvSpPr>
          <p:cNvPr id="6" name="Content Placeholder 5"/>
          <p:cNvSpPr>
            <a:spLocks noGrp="1"/>
          </p:cNvSpPr>
          <p:nvPr>
            <p:ph sz="half" idx="1"/>
          </p:nvPr>
        </p:nvSpPr>
        <p:spPr>
          <a:xfrm>
            <a:off x="688051" y="1845734"/>
            <a:ext cx="4937760" cy="4023360"/>
          </a:xfrm>
        </p:spPr>
        <p:txBody>
          <a:bodyPr>
            <a:normAutofit/>
          </a:bodyPr>
          <a:lstStyle/>
          <a:p>
            <a:pPr>
              <a:buFont typeface="Wingdings" panose="05000000000000000000" pitchFamily="2" charset="2"/>
              <a:buChar char="u"/>
            </a:pPr>
            <a:r>
              <a:rPr lang="zh-TW" altLang="zh-HK" sz="2400" b="1" dirty="0"/>
              <a:t>熱身動作</a:t>
            </a: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挺胸收腹，雙腳平</a:t>
            </a:r>
            <a:r>
              <a:rPr lang="zh-TW" altLang="zh-HK" sz="2400" dirty="0" smtClean="0">
                <a:latin typeface="Arial" panose="020B0604020202020204" pitchFamily="34" charset="0"/>
                <a:ea typeface="Gungsuh"/>
                <a:cs typeface="Gungsuh"/>
              </a:rPr>
              <a:t>肩</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雙手自然垂下</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smtClean="0">
                <a:latin typeface="Arial" panose="020B0604020202020204" pitchFamily="34" charset="0"/>
                <a:ea typeface="Gungsuh"/>
                <a:cs typeface="Gungsuh"/>
              </a:rPr>
              <a:t>肩</a:t>
            </a:r>
            <a:r>
              <a:rPr lang="zh-TW" altLang="zh-HK" sz="2400" dirty="0">
                <a:latin typeface="Arial" panose="020B0604020202020204" pitchFamily="34" charset="0"/>
                <a:ea typeface="Gungsuh"/>
                <a:cs typeface="Gungsuh"/>
              </a:rPr>
              <a:t>部向後轉</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a:latin typeface="Arial" panose="020B0604020202020204" pitchFamily="34" charset="0"/>
                <a:ea typeface="Gungsuh"/>
                <a:cs typeface="Gungsuh"/>
              </a:rPr>
              <a:t>重覆8-10次</a:t>
            </a:r>
            <a:endParaRPr lang="zh-TW" altLang="zh-HK" sz="1600" dirty="0">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274723" y="1845734"/>
            <a:ext cx="4937760" cy="4619233"/>
          </a:xfrm>
        </p:spPr>
        <p:txBody>
          <a:bodyPr>
            <a:normAutofit/>
          </a:bodyPr>
          <a:lstStyle/>
          <a:p>
            <a:pPr lvl="0">
              <a:buFont typeface="Wingdings" panose="05000000000000000000" pitchFamily="2" charset="2"/>
              <a:buChar char="u"/>
            </a:pPr>
            <a:r>
              <a:rPr lang="zh-TW" altLang="en-US" sz="2400" b="1" dirty="0"/>
              <a:t>起始</a:t>
            </a:r>
            <a:r>
              <a:rPr lang="zh-TW" altLang="en-US" sz="2400" b="1" dirty="0" smtClean="0"/>
              <a:t>動作</a:t>
            </a:r>
            <a:endParaRPr lang="en-US" altLang="zh-TW" sz="2400" b="1" dirty="0" smtClean="0"/>
          </a:p>
          <a:p>
            <a:pPr marL="342900" lvl="0" indent="-342900">
              <a:lnSpc>
                <a:spcPct val="115000"/>
              </a:lnSpc>
              <a:spcAft>
                <a:spcPts val="0"/>
              </a:spcAft>
              <a:buFont typeface="Arial"/>
              <a:buChar char="●"/>
            </a:pPr>
            <a:r>
              <a:rPr lang="zh-TW" altLang="en-US" sz="2400" dirty="0" smtClean="0">
                <a:latin typeface="Arial"/>
                <a:ea typeface="Gungsuh"/>
                <a:cs typeface="Gungsuh"/>
              </a:rPr>
              <a:t>將</a:t>
            </a:r>
            <a:r>
              <a:rPr lang="zh-TW" altLang="en-US" sz="2400" dirty="0">
                <a:latin typeface="Arial"/>
                <a:ea typeface="Gungsuh"/>
                <a:cs typeface="Gungsuh"/>
              </a:rPr>
              <a:t>彈力帶繫於固定物上</a:t>
            </a:r>
          </a:p>
          <a:p>
            <a:pPr marL="342900" lvl="0" indent="-342900">
              <a:lnSpc>
                <a:spcPct val="115000"/>
              </a:lnSpc>
              <a:spcAft>
                <a:spcPts val="0"/>
              </a:spcAft>
              <a:buFont typeface="Arial"/>
              <a:buChar char="●"/>
            </a:pPr>
            <a:r>
              <a:rPr lang="zh-TW" altLang="en-US" sz="2400" dirty="0" smtClean="0">
                <a:latin typeface="Arial"/>
                <a:ea typeface="Gungsuh"/>
                <a:cs typeface="Gungsuh"/>
              </a:rPr>
              <a:t>雙</a:t>
            </a:r>
            <a:r>
              <a:rPr lang="zh-TW" altLang="en-US" sz="2400" dirty="0">
                <a:latin typeface="Arial"/>
                <a:ea typeface="Gungsuh"/>
                <a:cs typeface="Gungsuh"/>
              </a:rPr>
              <a:t>手握彈力向上約</a:t>
            </a:r>
            <a:r>
              <a:rPr lang="en-US" altLang="zh-TW" sz="2400" dirty="0">
                <a:latin typeface="Arial"/>
                <a:ea typeface="Gungsuh"/>
                <a:cs typeface="Gungsuh"/>
              </a:rPr>
              <a:t>45</a:t>
            </a:r>
            <a:r>
              <a:rPr lang="zh-TW" altLang="en-US" sz="2400" dirty="0">
                <a:latin typeface="Arial"/>
                <a:ea typeface="Gungsuh"/>
                <a:cs typeface="Gungsuh"/>
              </a:rPr>
              <a:t>度</a:t>
            </a:r>
          </a:p>
          <a:p>
            <a:pPr marL="342900" lvl="0" indent="-342900">
              <a:lnSpc>
                <a:spcPct val="115000"/>
              </a:lnSpc>
              <a:spcAft>
                <a:spcPts val="0"/>
              </a:spcAft>
              <a:buFont typeface="Arial"/>
              <a:buChar char="●"/>
            </a:pPr>
            <a:r>
              <a:rPr lang="zh-TW" altLang="en-US" sz="2400" dirty="0" smtClean="0">
                <a:latin typeface="Arial"/>
                <a:ea typeface="Gungsuh"/>
                <a:cs typeface="Gungsuh"/>
              </a:rPr>
              <a:t>雙手</a:t>
            </a:r>
            <a:r>
              <a:rPr lang="zh-TW" altLang="en-US" sz="2400" dirty="0">
                <a:latin typeface="Arial"/>
                <a:ea typeface="Gungsuh"/>
                <a:cs typeface="Gungsuh"/>
              </a:rPr>
              <a:t>前伸，掌心向</a:t>
            </a:r>
            <a:r>
              <a:rPr lang="zh-TW" altLang="en-US" sz="2400" dirty="0" smtClean="0">
                <a:latin typeface="Arial"/>
                <a:ea typeface="Gungsuh"/>
                <a:cs typeface="Gungsuh"/>
              </a:rPr>
              <a:t>地。</a:t>
            </a:r>
            <a:endParaRPr lang="zh-TW" altLang="en-US" sz="2400" dirty="0">
              <a:latin typeface="Arial"/>
              <a:ea typeface="Gungsuh"/>
              <a:cs typeface="Gungsuh"/>
            </a:endParaRPr>
          </a:p>
          <a:p>
            <a:pPr marL="342900" lvl="0" indent="-342900">
              <a:lnSpc>
                <a:spcPct val="115000"/>
              </a:lnSpc>
              <a:spcAft>
                <a:spcPts val="0"/>
              </a:spcAft>
              <a:buFont typeface="Arial"/>
              <a:buChar char="●"/>
            </a:pPr>
            <a:r>
              <a:rPr lang="zh-TW" altLang="en-US" sz="2400" dirty="0" smtClean="0">
                <a:latin typeface="Arial"/>
                <a:ea typeface="Gungsuh"/>
                <a:cs typeface="Gungsuh"/>
              </a:rPr>
              <a:t>自然</a:t>
            </a:r>
            <a:r>
              <a:rPr lang="zh-TW" altLang="en-US" sz="2400" dirty="0">
                <a:latin typeface="Arial"/>
                <a:ea typeface="Gungsuh"/>
                <a:cs typeface="Gungsuh"/>
              </a:rPr>
              <a:t>站立，雙腳平</a:t>
            </a:r>
            <a:r>
              <a:rPr lang="zh-TW" altLang="en-US" sz="2400" dirty="0" smtClean="0">
                <a:latin typeface="Arial"/>
                <a:ea typeface="Gungsuh"/>
                <a:cs typeface="Gungsuh"/>
              </a:rPr>
              <a:t>肩。</a:t>
            </a:r>
            <a:endParaRPr lang="zh-TW" altLang="en-US" sz="2400" dirty="0">
              <a:latin typeface="Arial"/>
              <a:ea typeface="Gungsuh"/>
              <a:cs typeface="Gungsuh"/>
            </a:endParaRPr>
          </a:p>
          <a:p>
            <a:pPr marL="342900" lvl="0" indent="-342900">
              <a:lnSpc>
                <a:spcPct val="115000"/>
              </a:lnSpc>
              <a:spcAft>
                <a:spcPts val="0"/>
              </a:spcAft>
              <a:buFont typeface="Arial"/>
              <a:buChar char="●"/>
            </a:pPr>
            <a:r>
              <a:rPr lang="zh-TW" altLang="en-US" sz="2400" dirty="0" smtClean="0">
                <a:latin typeface="Arial"/>
                <a:ea typeface="Gungsuh"/>
                <a:cs typeface="Gungsuh"/>
              </a:rPr>
              <a:t>手肘</a:t>
            </a:r>
            <a:r>
              <a:rPr lang="zh-TW" altLang="en-US" sz="2400" dirty="0">
                <a:latin typeface="Arial"/>
                <a:ea typeface="Gungsuh"/>
                <a:cs typeface="Gungsuh"/>
              </a:rPr>
              <a:t>保持微曲</a:t>
            </a:r>
          </a:p>
          <a:p>
            <a:pPr marL="342900" lvl="0" indent="-342900">
              <a:lnSpc>
                <a:spcPct val="115000"/>
              </a:lnSpc>
              <a:spcAft>
                <a:spcPts val="0"/>
              </a:spcAft>
              <a:buFont typeface="Arial"/>
              <a:buChar char="●"/>
            </a:pPr>
            <a:r>
              <a:rPr lang="zh-TW" altLang="en-US" sz="2400" dirty="0" smtClean="0">
                <a:latin typeface="Arial"/>
                <a:ea typeface="Gungsuh"/>
                <a:cs typeface="Gungsuh"/>
              </a:rPr>
              <a:t>挺胸</a:t>
            </a:r>
            <a:r>
              <a:rPr lang="zh-TW" altLang="en-US" sz="2400" dirty="0">
                <a:latin typeface="Arial"/>
                <a:ea typeface="Gungsuh"/>
                <a:cs typeface="Gungsuh"/>
              </a:rPr>
              <a:t>收腹，肩部</a:t>
            </a:r>
            <a:r>
              <a:rPr lang="zh-TW" altLang="en-US" sz="2400" dirty="0" smtClean="0">
                <a:latin typeface="Arial"/>
                <a:ea typeface="Gungsuh"/>
                <a:cs typeface="Gungsuh"/>
              </a:rPr>
              <a:t>放鬆。</a:t>
            </a:r>
            <a:endParaRPr lang="zh-TW" altLang="en-US" sz="2400" dirty="0">
              <a:latin typeface="Arial"/>
              <a:ea typeface="Gungsuh"/>
              <a:cs typeface="Gungsuh"/>
            </a:endParaRPr>
          </a:p>
          <a:p>
            <a:pPr marL="342900" lvl="0" indent="-342900">
              <a:lnSpc>
                <a:spcPct val="115000"/>
              </a:lnSpc>
              <a:spcAft>
                <a:spcPts val="0"/>
              </a:spcAft>
              <a:buFont typeface="Arial"/>
              <a:buChar char="●"/>
            </a:pPr>
            <a:r>
              <a:rPr lang="zh-TW" altLang="en-US" sz="2400" dirty="0" smtClean="0">
                <a:latin typeface="Arial"/>
                <a:ea typeface="Gungsuh"/>
                <a:cs typeface="Gungsuh"/>
              </a:rPr>
              <a:t>鎖</a:t>
            </a:r>
            <a:r>
              <a:rPr lang="zh-TW" altLang="en-US" sz="2400" dirty="0">
                <a:latin typeface="Arial"/>
                <a:ea typeface="Gungsuh"/>
                <a:cs typeface="Gungsuh"/>
              </a:rPr>
              <a:t>緊手腕</a:t>
            </a: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27</a:t>
            </a:fld>
            <a:endParaRPr lang="en-US" dirty="0"/>
          </a:p>
        </p:txBody>
      </p:sp>
      <p:pic>
        <p:nvPicPr>
          <p:cNvPr id="12" name="image1.png"/>
          <p:cNvPicPr/>
          <p:nvPr/>
        </p:nvPicPr>
        <p:blipFill>
          <a:blip r:embed="rId2"/>
          <a:srcRect/>
          <a:stretch>
            <a:fillRect/>
          </a:stretch>
        </p:blipFill>
        <p:spPr>
          <a:xfrm>
            <a:off x="4461855" y="789796"/>
            <a:ext cx="1390748" cy="2835564"/>
          </a:xfrm>
          <a:prstGeom prst="rect">
            <a:avLst/>
          </a:prstGeom>
          <a:ln/>
        </p:spPr>
      </p:pic>
      <p:pic>
        <p:nvPicPr>
          <p:cNvPr id="13" name="image5.png"/>
          <p:cNvPicPr/>
          <p:nvPr/>
        </p:nvPicPr>
        <p:blipFill>
          <a:blip r:embed="rId3"/>
          <a:srcRect/>
          <a:stretch>
            <a:fillRect/>
          </a:stretch>
        </p:blipFill>
        <p:spPr>
          <a:xfrm>
            <a:off x="3785508" y="3952121"/>
            <a:ext cx="1352695" cy="2857409"/>
          </a:xfrm>
          <a:prstGeom prst="rect">
            <a:avLst/>
          </a:prstGeom>
          <a:ln/>
        </p:spPr>
      </p:pic>
      <p:pic>
        <p:nvPicPr>
          <p:cNvPr id="14" name="image56.png"/>
          <p:cNvPicPr/>
          <p:nvPr/>
        </p:nvPicPr>
        <p:blipFill>
          <a:blip r:embed="rId4"/>
          <a:srcRect/>
          <a:stretch>
            <a:fillRect/>
          </a:stretch>
        </p:blipFill>
        <p:spPr>
          <a:xfrm>
            <a:off x="9251545" y="24921"/>
            <a:ext cx="2609850" cy="2310765"/>
          </a:xfrm>
          <a:prstGeom prst="rect">
            <a:avLst/>
          </a:prstGeom>
          <a:ln/>
        </p:spPr>
      </p:pic>
    </p:spTree>
    <p:extLst>
      <p:ext uri="{BB962C8B-B14F-4D97-AF65-F5344CB8AC3E}">
        <p14:creationId xmlns:p14="http://schemas.microsoft.com/office/powerpoint/2010/main" val="3125363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上斜方肌</a:t>
            </a:r>
            <a:endParaRPr lang="zh-HK" altLang="en-US" b="1" dirty="0"/>
          </a:p>
        </p:txBody>
      </p:sp>
      <p:sp>
        <p:nvSpPr>
          <p:cNvPr id="6" name="Content Placeholder 5"/>
          <p:cNvSpPr>
            <a:spLocks noGrp="1"/>
          </p:cNvSpPr>
          <p:nvPr>
            <p:ph sz="half" idx="1"/>
          </p:nvPr>
        </p:nvSpPr>
        <p:spPr>
          <a:xfrm>
            <a:off x="407368" y="1844824"/>
            <a:ext cx="4937760" cy="4023360"/>
          </a:xfrm>
        </p:spPr>
        <p:txBody>
          <a:bodyPr/>
          <a:lstStyle/>
          <a:p>
            <a:pPr>
              <a:buFont typeface="Wingdings" panose="05000000000000000000" pitchFamily="2" charset="2"/>
              <a:buChar char="u"/>
            </a:pPr>
            <a:r>
              <a:rPr lang="zh-TW" altLang="zh-HK" sz="2400" b="1" dirty="0"/>
              <a:t>動作過程</a:t>
            </a:r>
          </a:p>
          <a:p>
            <a:pPr marL="342900" lvl="0" indent="-342900">
              <a:lnSpc>
                <a:spcPct val="115000"/>
              </a:lnSpc>
              <a:spcAft>
                <a:spcPts val="0"/>
              </a:spcAft>
              <a:buFont typeface="Arial"/>
              <a:buChar char="●"/>
            </a:pPr>
            <a:r>
              <a:rPr lang="zh-TW" altLang="en-US" sz="2400" dirty="0" smtClean="0">
                <a:latin typeface="Arial"/>
                <a:ea typeface="Gungsuh"/>
                <a:cs typeface="Gungsuh"/>
              </a:rPr>
              <a:t>雙手</a:t>
            </a:r>
            <a:r>
              <a:rPr lang="zh-TW" altLang="en-US" sz="2400" dirty="0">
                <a:latin typeface="Arial"/>
                <a:ea typeface="Gungsuh"/>
                <a:cs typeface="Gungsuh"/>
              </a:rPr>
              <a:t>向後拉至下巴</a:t>
            </a:r>
          </a:p>
          <a:p>
            <a:pPr marL="342900" lvl="0" indent="-342900">
              <a:lnSpc>
                <a:spcPct val="115000"/>
              </a:lnSpc>
              <a:spcAft>
                <a:spcPts val="0"/>
              </a:spcAft>
              <a:buFont typeface="Arial"/>
              <a:buChar char="●"/>
            </a:pPr>
            <a:r>
              <a:rPr lang="zh-TW" altLang="en-US" sz="2400" dirty="0" smtClean="0">
                <a:latin typeface="Arial"/>
                <a:ea typeface="Gungsuh"/>
                <a:cs typeface="Gungsuh"/>
              </a:rPr>
              <a:t>完成</a:t>
            </a:r>
            <a:r>
              <a:rPr lang="zh-TW" altLang="en-US" sz="2400" dirty="0">
                <a:latin typeface="Arial"/>
                <a:ea typeface="Gungsuh"/>
                <a:cs typeface="Gungsuh"/>
              </a:rPr>
              <a:t>時慢慢返回至起始動作</a:t>
            </a:r>
          </a:p>
          <a:p>
            <a:pPr marL="342900" lvl="0" indent="-342900">
              <a:lnSpc>
                <a:spcPct val="115000"/>
              </a:lnSpc>
              <a:spcAft>
                <a:spcPts val="0"/>
              </a:spcAft>
              <a:buFont typeface="Arial"/>
              <a:buChar char="●"/>
            </a:pPr>
            <a:r>
              <a:rPr lang="zh-TW" altLang="en-US" sz="2400" dirty="0" smtClean="0">
                <a:latin typeface="Arial"/>
                <a:ea typeface="Gungsuh"/>
                <a:cs typeface="Gungsuh"/>
              </a:rPr>
              <a:t>向後</a:t>
            </a:r>
            <a:r>
              <a:rPr lang="zh-TW" altLang="en-US" sz="2400" dirty="0">
                <a:latin typeface="Arial"/>
                <a:ea typeface="Gungsuh"/>
                <a:cs typeface="Gungsuh"/>
              </a:rPr>
              <a:t>拉時呼氣</a:t>
            </a:r>
          </a:p>
          <a:p>
            <a:pPr marL="342900" lvl="0" indent="-342900">
              <a:lnSpc>
                <a:spcPct val="115000"/>
              </a:lnSpc>
              <a:spcAft>
                <a:spcPts val="0"/>
              </a:spcAft>
              <a:buFont typeface="Arial"/>
              <a:buChar char="●"/>
            </a:pPr>
            <a:r>
              <a:rPr lang="zh-TW" altLang="en-US" sz="2400" dirty="0" smtClean="0">
                <a:latin typeface="Arial"/>
                <a:ea typeface="Gungsuh"/>
                <a:cs typeface="Gungsuh"/>
              </a:rPr>
              <a:t>向前</a:t>
            </a:r>
            <a:r>
              <a:rPr lang="zh-TW" altLang="en-US" sz="2400" dirty="0">
                <a:latin typeface="Arial"/>
                <a:ea typeface="Gungsuh"/>
                <a:cs typeface="Gungsuh"/>
              </a:rPr>
              <a:t>回臂時吸氣</a:t>
            </a:r>
          </a:p>
          <a:p>
            <a:pPr marL="342900" lvl="0" indent="-342900">
              <a:lnSpc>
                <a:spcPct val="115000"/>
              </a:lnSpc>
              <a:spcAft>
                <a:spcPts val="0"/>
              </a:spcAft>
              <a:buFont typeface="Arial"/>
              <a:buChar char="●"/>
            </a:pPr>
            <a:r>
              <a:rPr lang="zh-TW" altLang="en-US" sz="2400" dirty="0" smtClean="0">
                <a:latin typeface="Arial"/>
                <a:ea typeface="Gungsuh"/>
                <a:cs typeface="Gungsuh"/>
              </a:rPr>
              <a:t>重複</a:t>
            </a:r>
            <a:r>
              <a:rPr lang="zh-TW" altLang="en-US" sz="2400" dirty="0">
                <a:latin typeface="Arial"/>
                <a:ea typeface="Gungsuh"/>
                <a:cs typeface="Gungsuh"/>
              </a:rPr>
              <a:t>以上動作</a:t>
            </a:r>
            <a:r>
              <a:rPr lang="en-US" altLang="zh-TW" sz="2400" dirty="0">
                <a:latin typeface="Arial"/>
                <a:ea typeface="Gungsuh"/>
                <a:cs typeface="Gungsuh"/>
              </a:rPr>
              <a:t>10-15</a:t>
            </a:r>
            <a:r>
              <a:rPr lang="zh-TW" altLang="en-US" sz="2400" dirty="0">
                <a:latin typeface="Arial"/>
                <a:ea typeface="Gungsuh"/>
                <a:cs typeface="Gungsuh"/>
              </a:rPr>
              <a:t>次</a:t>
            </a: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605847" y="1843419"/>
            <a:ext cx="4937760" cy="4023360"/>
          </a:xfrm>
        </p:spPr>
        <p:txBody>
          <a:bodyPr/>
          <a:lstStyle/>
          <a:p>
            <a:pPr lvl="0">
              <a:buFont typeface="Wingdings" panose="05000000000000000000" pitchFamily="2" charset="2"/>
              <a:buChar char="u"/>
            </a:pPr>
            <a:r>
              <a:rPr lang="zh-TW" altLang="en-US" sz="2400" b="1" dirty="0" smtClean="0"/>
              <a:t>注意事項</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確保</a:t>
            </a:r>
            <a:r>
              <a:rPr lang="zh-TW" altLang="en-US" sz="2400" dirty="0">
                <a:latin typeface="Arial" panose="020B0604020202020204" pitchFamily="34" charset="0"/>
                <a:ea typeface="Gungsuh"/>
                <a:cs typeface="Gungsuh"/>
              </a:rPr>
              <a:t>彈力帶繫緊於固定物</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彈力</a:t>
            </a:r>
            <a:r>
              <a:rPr lang="zh-TW" altLang="en-US" sz="2400" dirty="0">
                <a:latin typeface="Arial" panose="020B0604020202020204" pitchFamily="34" charset="0"/>
                <a:ea typeface="Gungsuh"/>
                <a:cs typeface="Gungsuh"/>
              </a:rPr>
              <a:t>帶左右兩邊張力均勻</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身體</a:t>
            </a:r>
            <a:r>
              <a:rPr lang="zh-TW" altLang="en-US" sz="2400" dirty="0">
                <a:latin typeface="Arial" panose="020B0604020202020204" pitchFamily="34" charset="0"/>
                <a:ea typeface="Gungsuh"/>
                <a:cs typeface="Gungsuh"/>
              </a:rPr>
              <a:t>保持挺直，避免前</a:t>
            </a:r>
            <a:r>
              <a:rPr lang="zh-TW" altLang="en-US" sz="2400" dirty="0" smtClean="0">
                <a:latin typeface="Arial" panose="020B0604020202020204" pitchFamily="34" charset="0"/>
                <a:ea typeface="Gungsuh"/>
                <a:cs typeface="Gungsuh"/>
              </a:rPr>
              <a:t>傾。</a:t>
            </a:r>
            <a:endParaRPr lang="zh-TW" altLang="en-US" sz="2400" dirty="0">
              <a:latin typeface="Arial" panose="020B0604020202020204" pitchFamily="34" charset="0"/>
              <a:ea typeface="Gungsuh"/>
              <a:cs typeface="Gungsuh"/>
            </a:endParaRPr>
          </a:p>
          <a:p>
            <a:pPr lvl="0">
              <a:buFont typeface="Wingdings" panose="05000000000000000000" pitchFamily="2" charset="2"/>
              <a:buChar char="Ø"/>
            </a:pPr>
            <a:endParaRPr lang="en-US" altLang="zh-TW" sz="2400" dirty="0"/>
          </a:p>
          <a:p>
            <a:pPr>
              <a:buFont typeface="Wingdings" panose="05000000000000000000" pitchFamily="2" charset="2"/>
              <a:buChar char="u"/>
            </a:pPr>
            <a:r>
              <a:rPr lang="zh-TW" altLang="zh-HK" sz="2400" b="1" dirty="0"/>
              <a:t>相關動作</a:t>
            </a:r>
          </a:p>
          <a:p>
            <a:pPr marL="342900" indent="-342900">
              <a:lnSpc>
                <a:spcPct val="115000"/>
              </a:lnSpc>
              <a:spcAft>
                <a:spcPts val="0"/>
              </a:spcAft>
              <a:buFont typeface="Arial" panose="020B0604020202020204" pitchFamily="34" charset="0"/>
              <a:buChar char="●"/>
            </a:pPr>
            <a:r>
              <a:rPr lang="zh-TW" altLang="en-US" sz="2400" dirty="0">
                <a:latin typeface="Arial" panose="020B0604020202020204" pitchFamily="34" charset="0"/>
                <a:ea typeface="Gungsuh"/>
                <a:cs typeface="Gungsuh"/>
              </a:rPr>
              <a:t>蝶泳</a:t>
            </a:r>
            <a:r>
              <a:rPr lang="en-US" altLang="zh-TW" sz="2400" dirty="0">
                <a:latin typeface="Arial" panose="020B0604020202020204" pitchFamily="34" charset="0"/>
                <a:ea typeface="Gungsuh"/>
                <a:cs typeface="Gungsuh"/>
              </a:rPr>
              <a:t>(</a:t>
            </a:r>
            <a:r>
              <a:rPr lang="zh-TW" altLang="en-US" sz="2400" dirty="0">
                <a:latin typeface="Arial" panose="020B0604020202020204" pitchFamily="34" charset="0"/>
                <a:ea typeface="Gungsuh"/>
                <a:cs typeface="Gungsuh"/>
              </a:rPr>
              <a:t>划手</a:t>
            </a:r>
            <a:r>
              <a:rPr lang="en-US" altLang="zh-TW" sz="2400" dirty="0">
                <a:latin typeface="Arial" panose="020B0604020202020204" pitchFamily="34" charset="0"/>
                <a:ea typeface="Gungsuh"/>
                <a:cs typeface="Gungsuh"/>
              </a:rPr>
              <a:t>)</a:t>
            </a:r>
            <a:r>
              <a:rPr lang="zh-TW" altLang="en-US" sz="2400" dirty="0">
                <a:latin typeface="Arial" panose="020B0604020202020204" pitchFamily="34" charset="0"/>
                <a:ea typeface="Gungsuh"/>
                <a:cs typeface="Gungsuh"/>
              </a:rPr>
              <a:t>、體操</a:t>
            </a:r>
            <a:r>
              <a:rPr lang="en-US" altLang="zh-TW" sz="2400" dirty="0">
                <a:latin typeface="Arial" panose="020B0604020202020204" pitchFamily="34" charset="0"/>
                <a:ea typeface="Gungsuh"/>
                <a:cs typeface="Gungsuh"/>
              </a:rPr>
              <a:t>(</a:t>
            </a:r>
            <a:r>
              <a:rPr lang="zh-TW" altLang="en-US" sz="2400" dirty="0">
                <a:latin typeface="Arial" panose="020B0604020202020204" pitchFamily="34" charset="0"/>
                <a:ea typeface="Gungsuh"/>
                <a:cs typeface="Gungsuh"/>
              </a:rPr>
              <a:t>單槓</a:t>
            </a:r>
            <a:r>
              <a:rPr lang="en-US" altLang="zh-TW" sz="2400" dirty="0">
                <a:latin typeface="Arial" panose="020B0604020202020204" pitchFamily="34" charset="0"/>
                <a:ea typeface="Gungsuh"/>
                <a:cs typeface="Gungsuh"/>
              </a:rPr>
              <a:t>)</a:t>
            </a:r>
            <a:endParaRPr lang="zh-HK" altLang="en-US" sz="2400" dirty="0">
              <a:latin typeface="Arial" panose="020B0604020202020204" pitchFamily="34" charset="0"/>
              <a:ea typeface="Gungsuh"/>
              <a:cs typeface="Gungsuh"/>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pPr/>
              <a:t>28</a:t>
            </a:fld>
            <a:endParaRPr lang="en-US" dirty="0"/>
          </a:p>
        </p:txBody>
      </p:sp>
      <p:pic>
        <p:nvPicPr>
          <p:cNvPr id="9" name="image25.png"/>
          <p:cNvPicPr/>
          <p:nvPr/>
        </p:nvPicPr>
        <p:blipFill>
          <a:blip r:embed="rId2"/>
          <a:srcRect/>
          <a:stretch>
            <a:fillRect/>
          </a:stretch>
        </p:blipFill>
        <p:spPr>
          <a:xfrm>
            <a:off x="3844491" y="3840410"/>
            <a:ext cx="2600325" cy="2619375"/>
          </a:xfrm>
          <a:prstGeom prst="rect">
            <a:avLst/>
          </a:prstGeom>
          <a:ln/>
        </p:spPr>
      </p:pic>
    </p:spTree>
    <p:extLst>
      <p:ext uri="{BB962C8B-B14F-4D97-AF65-F5344CB8AC3E}">
        <p14:creationId xmlns:p14="http://schemas.microsoft.com/office/powerpoint/2010/main" val="17220883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背闊肌 </a:t>
            </a:r>
            <a:r>
              <a:rPr lang="en-US" altLang="zh-TW" b="1" dirty="0"/>
              <a:t>- </a:t>
            </a:r>
            <a:r>
              <a:rPr lang="zh-TW" altLang="en-US" b="1" dirty="0"/>
              <a:t>初階</a:t>
            </a:r>
            <a:endParaRPr lang="zh-HK" altLang="en-US" b="1" dirty="0"/>
          </a:p>
        </p:txBody>
      </p:sp>
      <p:sp>
        <p:nvSpPr>
          <p:cNvPr id="6" name="Content Placeholder 5"/>
          <p:cNvSpPr>
            <a:spLocks noGrp="1"/>
          </p:cNvSpPr>
          <p:nvPr>
            <p:ph sz="half" idx="1"/>
          </p:nvPr>
        </p:nvSpPr>
        <p:spPr>
          <a:xfrm>
            <a:off x="513857" y="1860491"/>
            <a:ext cx="4937760" cy="4023360"/>
          </a:xfrm>
        </p:spPr>
        <p:txBody>
          <a:bodyPr>
            <a:normAutofit/>
          </a:bodyPr>
          <a:lstStyle/>
          <a:p>
            <a:pPr>
              <a:buFont typeface="Wingdings" panose="05000000000000000000" pitchFamily="2" charset="2"/>
              <a:buChar char="u"/>
            </a:pPr>
            <a:r>
              <a:rPr lang="zh-TW" altLang="zh-HK" sz="2400" b="1" dirty="0"/>
              <a:t>熱身動作</a:t>
            </a: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右手提起並屈曲手肘</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右手放在左肩後</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左手將右手手肘向內拉</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身體同時向左邊彎腰</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重覆以上動作8-10次</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換邊繼續</a:t>
            </a:r>
            <a:endParaRPr lang="zh-TW" altLang="zh-HK" sz="1600" dirty="0">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465453" y="1860491"/>
            <a:ext cx="4937760" cy="4619233"/>
          </a:xfrm>
        </p:spPr>
        <p:txBody>
          <a:bodyPr>
            <a:normAutofit/>
          </a:bodyPr>
          <a:lstStyle/>
          <a:p>
            <a:pPr lvl="0">
              <a:buFont typeface="Wingdings" panose="05000000000000000000" pitchFamily="2" charset="2"/>
              <a:buChar char="u"/>
            </a:pPr>
            <a:r>
              <a:rPr lang="zh-TW" altLang="en-US" sz="2400" b="1" dirty="0"/>
              <a:t>起始</a:t>
            </a:r>
            <a:r>
              <a:rPr lang="zh-TW" altLang="en-US" sz="2400" b="1" dirty="0" smtClean="0"/>
              <a:t>動作</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將兩條彈力帶繫於固定物(高水平)</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雙手提起並圍繞彈力帶</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挺胸收腹，肩部下</a:t>
            </a:r>
            <a:r>
              <a:rPr lang="zh-TW" altLang="zh-HK" sz="2400" dirty="0" smtClean="0">
                <a:latin typeface="Arial" panose="020B0604020202020204" pitchFamily="34" charset="0"/>
                <a:ea typeface="Gungsuh"/>
                <a:cs typeface="Gungsuh"/>
              </a:rPr>
              <a:t>沉</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a:latin typeface="Arial" panose="020B0604020202020204" pitchFamily="34" charset="0"/>
                <a:ea typeface="Gungsuh"/>
                <a:cs typeface="Gungsuh"/>
              </a:rPr>
              <a:t>手肘微曲，鎖緊</a:t>
            </a:r>
            <a:r>
              <a:rPr lang="zh-TW" altLang="zh-HK" sz="2400" dirty="0" smtClean="0">
                <a:latin typeface="Arial" panose="020B0604020202020204" pitchFamily="34" charset="0"/>
                <a:ea typeface="Gungsuh"/>
                <a:cs typeface="Gungsuh"/>
              </a:rPr>
              <a:t>手腕</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29</a:t>
            </a:fld>
            <a:endParaRPr lang="en-US" dirty="0"/>
          </a:p>
        </p:txBody>
      </p:sp>
      <p:pic>
        <p:nvPicPr>
          <p:cNvPr id="9" name="image60.png"/>
          <p:cNvPicPr/>
          <p:nvPr/>
        </p:nvPicPr>
        <p:blipFill>
          <a:blip r:embed="rId2"/>
          <a:srcRect t="2122"/>
          <a:stretch>
            <a:fillRect/>
          </a:stretch>
        </p:blipFill>
        <p:spPr>
          <a:xfrm>
            <a:off x="4835350" y="700784"/>
            <a:ext cx="1476375" cy="2731135"/>
          </a:xfrm>
          <a:prstGeom prst="rect">
            <a:avLst/>
          </a:prstGeom>
          <a:ln/>
        </p:spPr>
      </p:pic>
      <p:pic>
        <p:nvPicPr>
          <p:cNvPr id="10" name="image117.png"/>
          <p:cNvPicPr/>
          <p:nvPr/>
        </p:nvPicPr>
        <p:blipFill>
          <a:blip r:embed="rId3"/>
          <a:srcRect/>
          <a:stretch>
            <a:fillRect/>
          </a:stretch>
        </p:blipFill>
        <p:spPr>
          <a:xfrm>
            <a:off x="4297433" y="3555050"/>
            <a:ext cx="1476375" cy="2737485"/>
          </a:xfrm>
          <a:prstGeom prst="rect">
            <a:avLst/>
          </a:prstGeom>
          <a:ln/>
        </p:spPr>
      </p:pic>
      <p:pic>
        <p:nvPicPr>
          <p:cNvPr id="11" name="image48.png"/>
          <p:cNvPicPr/>
          <p:nvPr/>
        </p:nvPicPr>
        <p:blipFill>
          <a:blip r:embed="rId4"/>
          <a:srcRect r="5534"/>
          <a:stretch>
            <a:fillRect/>
          </a:stretch>
        </p:blipFill>
        <p:spPr>
          <a:xfrm>
            <a:off x="9900458" y="3432388"/>
            <a:ext cx="2130537" cy="2860147"/>
          </a:xfrm>
          <a:prstGeom prst="rect">
            <a:avLst/>
          </a:prstGeom>
          <a:ln/>
        </p:spPr>
      </p:pic>
    </p:spTree>
    <p:extLst>
      <p:ext uri="{BB962C8B-B14F-4D97-AF65-F5344CB8AC3E}">
        <p14:creationId xmlns:p14="http://schemas.microsoft.com/office/powerpoint/2010/main" val="759105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3"/>
          </p:nvPr>
        </p:nvSpPr>
        <p:spPr>
          <a:xfrm>
            <a:off x="683624" y="1729941"/>
            <a:ext cx="11054439" cy="4493304"/>
          </a:xfrm>
        </p:spPr>
        <p:txBody>
          <a:bodyPr>
            <a:normAutofit lnSpcReduction="10000"/>
          </a:bodyPr>
          <a:lstStyle/>
          <a:p>
            <a:pPr marL="179388" indent="-179388">
              <a:buFont typeface="Arial" panose="020B0604020202020204" pitchFamily="34" charset="0"/>
              <a:buChar char="•"/>
            </a:pPr>
            <a:r>
              <a:rPr lang="zh-TW" altLang="en-US" dirty="0"/>
              <a:t>穿著合適的運動服裝及鞋襪進行</a:t>
            </a:r>
            <a:r>
              <a:rPr lang="zh-TW" altLang="en-US" dirty="0" smtClean="0"/>
              <a:t>活動。</a:t>
            </a:r>
            <a:endParaRPr lang="en-US" altLang="zh-TW" dirty="0"/>
          </a:p>
          <a:p>
            <a:pPr marL="179388" indent="-179388">
              <a:buFont typeface="Arial" panose="020B0604020202020204" pitchFamily="34" charset="0"/>
              <a:buChar char="•"/>
            </a:pPr>
            <a:r>
              <a:rPr lang="zh-TW" altLang="en-US" dirty="0"/>
              <a:t>以個人或輪流形式進行活動，</a:t>
            </a:r>
            <a:r>
              <a:rPr lang="zh-HK" altLang="en-US" dirty="0"/>
              <a:t>確</a:t>
            </a:r>
            <a:r>
              <a:rPr lang="zh-TW" altLang="en-US" dirty="0"/>
              <a:t>保與其他人</a:t>
            </a:r>
            <a:r>
              <a:rPr lang="zh-HK" altLang="en-US" dirty="0"/>
              <a:t>有</a:t>
            </a:r>
            <a:r>
              <a:rPr lang="zh-TW" altLang="en-US" dirty="0"/>
              <a:t>適當</a:t>
            </a:r>
            <a:r>
              <a:rPr lang="zh-HK" altLang="en-US" dirty="0"/>
              <a:t>的距</a:t>
            </a:r>
            <a:r>
              <a:rPr lang="zh-TW" altLang="en-US" dirty="0"/>
              <a:t>離</a:t>
            </a:r>
            <a:r>
              <a:rPr lang="zh-TW" altLang="en-US" dirty="0">
                <a:latin typeface="Times New Roman" panose="02020603050405020304" pitchFamily="18" charset="0"/>
                <a:cs typeface="Times New Roman" panose="02020603050405020304" pitchFamily="18" charset="0"/>
              </a:rPr>
              <a:t>。</a:t>
            </a:r>
            <a:endParaRPr lang="en-US" altLang="zh-TW" dirty="0"/>
          </a:p>
          <a:p>
            <a:pPr marL="179388" indent="-179388">
              <a:buFont typeface="Arial" panose="020B0604020202020204" pitchFamily="34" charset="0"/>
              <a:buChar char="•"/>
            </a:pPr>
            <a:r>
              <a:rPr lang="zh-TW" altLang="en-US" dirty="0"/>
              <a:t>進行活動前，應確保地面平坦乾爽，並保持室內空氣流通；安排足夠及安全的活動空間，所有接近活動範圍的玻璃門窗、桌椅、燈、風扇、銳角等，均須安裝保護設施或暫時移開；確保用具合適及穩健安全</a:t>
            </a:r>
            <a:r>
              <a:rPr lang="zh-TW" altLang="en-US" dirty="0">
                <a:latin typeface="Times New Roman" panose="02020603050405020304" pitchFamily="18" charset="0"/>
                <a:cs typeface="Times New Roman" panose="02020603050405020304" pitchFamily="18" charset="0"/>
              </a:rPr>
              <a:t>。</a:t>
            </a:r>
            <a:endParaRPr lang="en-US" altLang="zh-TW" dirty="0"/>
          </a:p>
          <a:p>
            <a:pPr marL="179388" indent="-179388">
              <a:buFont typeface="Arial" panose="020B0604020202020204" pitchFamily="34" charset="0"/>
              <a:buChar char="•"/>
            </a:pPr>
            <a:r>
              <a:rPr lang="zh-TW" altLang="en-US" dirty="0"/>
              <a:t>進行活動前，應有足夠的熱身活動</a:t>
            </a:r>
            <a:r>
              <a:rPr lang="zh-TW" altLang="en-US" dirty="0">
                <a:latin typeface="Times New Roman" panose="02020603050405020304" pitchFamily="18" charset="0"/>
                <a:cs typeface="Times New Roman" panose="02020603050405020304" pitchFamily="18" charset="0"/>
              </a:rPr>
              <a:t>。</a:t>
            </a:r>
            <a:endParaRPr lang="en-US" altLang="zh-TW" dirty="0">
              <a:latin typeface="Times New Roman" panose="02020603050405020304" pitchFamily="18" charset="0"/>
              <a:cs typeface="Times New Roman" panose="02020603050405020304" pitchFamily="18" charset="0"/>
            </a:endParaRPr>
          </a:p>
          <a:p>
            <a:pPr marL="179388" indent="-179388">
              <a:buFont typeface="Arial" panose="020B0604020202020204" pitchFamily="34" charset="0"/>
              <a:buChar char="•"/>
            </a:pPr>
            <a:r>
              <a:rPr lang="zh-TW" altLang="en-US" dirty="0"/>
              <a:t>因應個人的健康及體能狀態，選擇適合自己的活動強度、時間及次數</a:t>
            </a:r>
            <a:r>
              <a:rPr lang="zh-TW" altLang="en-US" dirty="0">
                <a:latin typeface="Times New Roman" panose="02020603050405020304" pitchFamily="18" charset="0"/>
                <a:cs typeface="Times New Roman" panose="02020603050405020304" pitchFamily="18" charset="0"/>
              </a:rPr>
              <a:t>。</a:t>
            </a:r>
            <a:endParaRPr lang="en-US" altLang="zh-TW" dirty="0">
              <a:latin typeface="Times New Roman" panose="02020603050405020304" pitchFamily="18" charset="0"/>
              <a:cs typeface="Times New Roman" panose="02020603050405020304" pitchFamily="18" charset="0"/>
            </a:endParaRPr>
          </a:p>
          <a:p>
            <a:pPr marL="179388" indent="-179388">
              <a:buFont typeface="Arial" panose="020B0604020202020204" pitchFamily="34" charset="0"/>
              <a:buChar char="•"/>
            </a:pPr>
            <a:r>
              <a:rPr lang="zh-TW" altLang="en-US" dirty="0"/>
              <a:t>應以低難度活動開始，循序漸進地提升強度</a:t>
            </a:r>
            <a:r>
              <a:rPr lang="en-US" altLang="zh-TW" b="1" baseline="30000" dirty="0"/>
              <a:t>1</a:t>
            </a:r>
            <a:r>
              <a:rPr lang="zh-TW" altLang="en-US" dirty="0"/>
              <a:t>、時間及次數；並要注意呼吸，不應閉氣</a:t>
            </a:r>
            <a:r>
              <a:rPr lang="zh-TW" altLang="en-US" dirty="0" smtClean="0">
                <a:latin typeface="Times New Roman" panose="02020603050405020304" pitchFamily="18" charset="0"/>
                <a:cs typeface="Times New Roman" panose="02020603050405020304" pitchFamily="18" charset="0"/>
              </a:rPr>
              <a:t>。</a:t>
            </a:r>
            <a:endParaRPr lang="en-US" altLang="zh-TW" dirty="0" smtClean="0">
              <a:latin typeface="Times New Roman" panose="02020603050405020304" pitchFamily="18" charset="0"/>
              <a:cs typeface="Times New Roman" panose="02020603050405020304" pitchFamily="18" charset="0"/>
            </a:endParaRPr>
          </a:p>
          <a:p>
            <a:pPr marL="179388" indent="-179388">
              <a:buFont typeface="Arial" panose="020B0604020202020204" pitchFamily="34" charset="0"/>
              <a:buChar char="•"/>
            </a:pPr>
            <a:r>
              <a:rPr lang="zh-TW" altLang="zh-TW" dirty="0"/>
              <a:t>進行活動時</a:t>
            </a:r>
            <a:r>
              <a:rPr lang="zh-TW" altLang="en-US" dirty="0"/>
              <a:t>應留意聲量，以免</a:t>
            </a:r>
            <a:r>
              <a:rPr lang="zh-TW" altLang="zh-TW" dirty="0"/>
              <a:t>對鄰居造成影響</a:t>
            </a:r>
            <a:r>
              <a:rPr lang="zh-TW" altLang="en-US" dirty="0" smtClean="0"/>
              <a:t>。</a:t>
            </a:r>
            <a:endParaRPr lang="en-US" altLang="zh-TW" dirty="0"/>
          </a:p>
          <a:p>
            <a:pPr marL="179388" indent="-179388">
              <a:buFont typeface="Arial" panose="020B0604020202020204" pitchFamily="34" charset="0"/>
              <a:buChar char="•"/>
            </a:pPr>
            <a:r>
              <a:rPr lang="zh-TW" altLang="en-US" dirty="0"/>
              <a:t>活動後要補充適量的水分及注意個人衞</a:t>
            </a:r>
            <a:r>
              <a:rPr lang="zh-TW" altLang="en-US" dirty="0" smtClean="0"/>
              <a:t>生。</a:t>
            </a:r>
            <a:endParaRPr lang="en-US" altLang="zh-TW" dirty="0"/>
          </a:p>
          <a:p>
            <a:pPr marL="179388" indent="-179388">
              <a:buFont typeface="Arial" panose="020B0604020202020204" pitchFamily="34" charset="0"/>
              <a:buChar char="•"/>
            </a:pPr>
            <a:r>
              <a:rPr lang="zh-TW" altLang="en-US" dirty="0"/>
              <a:t>如在活動時或之後感到身體不適，應立即停止活動並尋求醫生或專業人士的協助</a:t>
            </a:r>
            <a:r>
              <a:rPr lang="zh-TW" altLang="en-US" dirty="0">
                <a:latin typeface="Times New Roman" panose="02020603050405020304" pitchFamily="18" charset="0"/>
                <a:cs typeface="Times New Roman" panose="02020603050405020304" pitchFamily="18" charset="0"/>
              </a:rPr>
              <a:t>。</a:t>
            </a:r>
            <a:endParaRPr lang="en-US" altLang="zh-TW" dirty="0"/>
          </a:p>
        </p:txBody>
      </p:sp>
      <p:sp>
        <p:nvSpPr>
          <p:cNvPr id="5" name="投影片編號版面配置區 4"/>
          <p:cNvSpPr>
            <a:spLocks noGrp="1"/>
          </p:cNvSpPr>
          <p:nvPr>
            <p:ph type="sldNum" sz="quarter" idx="12"/>
          </p:nvPr>
        </p:nvSpPr>
        <p:spPr/>
        <p:txBody>
          <a:bodyPr/>
          <a:lstStyle/>
          <a:p>
            <a:fld id="{6D22F896-40B5-4ADD-8801-0D06FADFA095}" type="slidenum">
              <a:rPr lang="en-US" smtClean="0"/>
              <a:t>3</a:t>
            </a:fld>
            <a:endParaRPr lang="en-US" dirty="0"/>
          </a:p>
        </p:txBody>
      </p:sp>
      <p:sp>
        <p:nvSpPr>
          <p:cNvPr id="7" name="標題 1"/>
          <p:cNvSpPr>
            <a:spLocks noGrp="1"/>
          </p:cNvSpPr>
          <p:nvPr>
            <p:ph type="title"/>
          </p:nvPr>
        </p:nvSpPr>
        <p:spPr>
          <a:xfrm>
            <a:off x="683625" y="408215"/>
            <a:ext cx="10396882" cy="913510"/>
          </a:xfrm>
        </p:spPr>
        <p:txBody>
          <a:bodyPr/>
          <a:lstStyle/>
          <a:p>
            <a:r>
              <a:rPr lang="zh-TW" altLang="en-US" b="1" dirty="0">
                <a:solidFill>
                  <a:schemeClr val="tx1">
                    <a:lumMod val="85000"/>
                    <a:lumOff val="15000"/>
                  </a:schemeClr>
                </a:solidFill>
              </a:rPr>
              <a:t>安全措施</a:t>
            </a:r>
            <a:endParaRPr lang="en-US" b="1" dirty="0">
              <a:solidFill>
                <a:schemeClr val="tx1">
                  <a:lumMod val="85000"/>
                  <a:lumOff val="15000"/>
                </a:schemeClr>
              </a:solidFill>
            </a:endParaRPr>
          </a:p>
        </p:txBody>
      </p:sp>
      <p:pic>
        <p:nvPicPr>
          <p:cNvPr id="6" name="圖片 3">
            <a:extLst>
              <a:ext uri="{FF2B5EF4-FFF2-40B4-BE49-F238E27FC236}">
                <a16:creationId xmlns:a16="http://schemas.microsoft.com/office/drawing/2014/main" id="{59DCD13A-5F84-4180-AC0A-7C4C660817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06074" y="0"/>
            <a:ext cx="1685926" cy="1685926"/>
          </a:xfrm>
          <a:prstGeom prst="rect">
            <a:avLst/>
          </a:prstGeom>
        </p:spPr>
      </p:pic>
      <p:sp>
        <p:nvSpPr>
          <p:cNvPr id="8" name="內容版面配置區 2">
            <a:extLst>
              <a:ext uri="{FF2B5EF4-FFF2-40B4-BE49-F238E27FC236}">
                <a16:creationId xmlns:a16="http://schemas.microsoft.com/office/drawing/2014/main" id="{374B5CD8-6000-45B3-A7F7-E84E27EC1840}"/>
              </a:ext>
            </a:extLst>
          </p:cNvPr>
          <p:cNvSpPr txBox="1">
            <a:spLocks/>
          </p:cNvSpPr>
          <p:nvPr/>
        </p:nvSpPr>
        <p:spPr>
          <a:xfrm>
            <a:off x="683624" y="5691372"/>
            <a:ext cx="11054439" cy="70232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buFont typeface="Calibri" panose="020F0502020204030204" pitchFamily="34" charset="0"/>
              <a:buNone/>
            </a:pPr>
            <a:endParaRPr lang="en-US" altLang="zh-TW" sz="1300" dirty="0"/>
          </a:p>
          <a:p>
            <a:pPr marL="447675" indent="-447675">
              <a:spcBef>
                <a:spcPts val="0"/>
              </a:spcBef>
              <a:buFont typeface="Calibri" panose="020F0502020204030204" pitchFamily="34" charset="0"/>
              <a:buNone/>
            </a:pPr>
            <a:r>
              <a:rPr lang="zh-TW" altLang="en-US" sz="1200" b="1" dirty="0"/>
              <a:t>註</a:t>
            </a:r>
            <a:r>
              <a:rPr lang="en-US" altLang="zh-TW" sz="1400" b="1" dirty="0"/>
              <a:t>1 </a:t>
            </a:r>
            <a:r>
              <a:rPr lang="zh-TW" altLang="en-US" sz="1200" b="1" dirty="0"/>
              <a:t>：運動強度可分低、中、劇烈強度。低強度： 是指一些簡單、輕量，可以應付自如的體能活動。中強度： 指做這些活動的時候，呼吸和心跳稍為加快及輕微流汗，但不覺辛苦（例如 仍然可以交談自如）。劇烈強度： 指做這些活動的時候，呼吸急速、心跳好快及大量流汗，覺得辛苦（例如 不能夠交談自如或感覺困難）。</a:t>
            </a:r>
            <a:endParaRPr lang="en-US" altLang="zh-TW" sz="1200" b="1" dirty="0"/>
          </a:p>
        </p:txBody>
      </p:sp>
    </p:spTree>
    <p:extLst>
      <p:ext uri="{BB962C8B-B14F-4D97-AF65-F5344CB8AC3E}">
        <p14:creationId xmlns:p14="http://schemas.microsoft.com/office/powerpoint/2010/main" val="2364767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背闊肌 </a:t>
            </a:r>
            <a:r>
              <a:rPr lang="en-US" altLang="zh-TW" b="1" dirty="0"/>
              <a:t>- </a:t>
            </a:r>
            <a:r>
              <a:rPr lang="zh-TW" altLang="en-US" b="1" dirty="0"/>
              <a:t>初階</a:t>
            </a:r>
            <a:endParaRPr lang="zh-HK" altLang="en-US" b="1" dirty="0"/>
          </a:p>
        </p:txBody>
      </p:sp>
      <p:sp>
        <p:nvSpPr>
          <p:cNvPr id="6" name="Content Placeholder 5"/>
          <p:cNvSpPr>
            <a:spLocks noGrp="1"/>
          </p:cNvSpPr>
          <p:nvPr>
            <p:ph sz="half" idx="1"/>
          </p:nvPr>
        </p:nvSpPr>
        <p:spPr>
          <a:xfrm>
            <a:off x="407368" y="1844824"/>
            <a:ext cx="4937760" cy="4023360"/>
          </a:xfrm>
        </p:spPr>
        <p:txBody>
          <a:bodyPr>
            <a:normAutofit/>
          </a:bodyPr>
          <a:lstStyle/>
          <a:p>
            <a:pPr>
              <a:buFont typeface="Wingdings" panose="05000000000000000000" pitchFamily="2" charset="2"/>
              <a:buChar char="u"/>
            </a:pPr>
            <a:r>
              <a:rPr lang="zh-TW" altLang="zh-HK" sz="2400" b="1" dirty="0"/>
              <a:t>動作過程</a:t>
            </a:r>
          </a:p>
          <a:p>
            <a:pPr marL="342900" lvl="0" indent="-342900">
              <a:lnSpc>
                <a:spcPct val="115000"/>
              </a:lnSpc>
              <a:spcAft>
                <a:spcPts val="0"/>
              </a:spcAft>
              <a:buFont typeface="Arial"/>
              <a:buChar char="●"/>
            </a:pPr>
            <a:r>
              <a:rPr lang="zh-TW" altLang="en-US" sz="2400" dirty="0" smtClean="0">
                <a:latin typeface="Arial"/>
                <a:ea typeface="Gungsuh"/>
                <a:cs typeface="Gungsuh"/>
              </a:rPr>
              <a:t>雙手</a:t>
            </a:r>
            <a:r>
              <a:rPr lang="zh-TW" altLang="en-US" sz="2400" dirty="0">
                <a:latin typeface="Arial"/>
                <a:ea typeface="Gungsuh"/>
                <a:cs typeface="Gungsuh"/>
              </a:rPr>
              <a:t>慢慢向下拉</a:t>
            </a:r>
          </a:p>
          <a:p>
            <a:pPr marL="342900" lvl="0" indent="-342900">
              <a:lnSpc>
                <a:spcPct val="115000"/>
              </a:lnSpc>
              <a:spcAft>
                <a:spcPts val="0"/>
              </a:spcAft>
              <a:buFont typeface="Arial"/>
              <a:buChar char="●"/>
            </a:pPr>
            <a:r>
              <a:rPr lang="zh-TW" altLang="en-US" sz="2400" dirty="0" smtClean="0">
                <a:latin typeface="Arial"/>
                <a:ea typeface="Gungsuh"/>
                <a:cs typeface="Gungsuh"/>
              </a:rPr>
              <a:t>下</a:t>
            </a:r>
            <a:r>
              <a:rPr lang="zh-TW" altLang="en-US" sz="2400" dirty="0">
                <a:latin typeface="Arial"/>
                <a:ea typeface="Gungsuh"/>
                <a:cs typeface="Gungsuh"/>
              </a:rPr>
              <a:t>拉至鎖骨位置</a:t>
            </a:r>
          </a:p>
          <a:p>
            <a:pPr marL="342900" lvl="0" indent="-342900">
              <a:lnSpc>
                <a:spcPct val="115000"/>
              </a:lnSpc>
              <a:spcAft>
                <a:spcPts val="0"/>
              </a:spcAft>
              <a:buFont typeface="Arial"/>
              <a:buChar char="●"/>
            </a:pPr>
            <a:r>
              <a:rPr lang="zh-TW" altLang="en-US" sz="2400" dirty="0" smtClean="0">
                <a:latin typeface="Arial"/>
                <a:ea typeface="Gungsuh"/>
                <a:cs typeface="Gungsuh"/>
              </a:rPr>
              <a:t>完成</a:t>
            </a:r>
            <a:r>
              <a:rPr lang="zh-TW" altLang="en-US" sz="2400" dirty="0">
                <a:latin typeface="Arial"/>
                <a:ea typeface="Gungsuh"/>
                <a:cs typeface="Gungsuh"/>
              </a:rPr>
              <a:t>後慢慢向上返回至起始動作</a:t>
            </a:r>
          </a:p>
          <a:p>
            <a:pPr marL="342900" lvl="0" indent="-342900">
              <a:lnSpc>
                <a:spcPct val="115000"/>
              </a:lnSpc>
              <a:spcAft>
                <a:spcPts val="0"/>
              </a:spcAft>
              <a:buFont typeface="Arial"/>
              <a:buChar char="●"/>
            </a:pPr>
            <a:r>
              <a:rPr lang="zh-TW" altLang="en-US" sz="2400" dirty="0" smtClean="0">
                <a:latin typeface="Arial"/>
                <a:ea typeface="Gungsuh"/>
                <a:cs typeface="Gungsuh"/>
              </a:rPr>
              <a:t>向下</a:t>
            </a:r>
            <a:r>
              <a:rPr lang="zh-TW" altLang="en-US" sz="2400" dirty="0">
                <a:latin typeface="Arial"/>
                <a:ea typeface="Gungsuh"/>
                <a:cs typeface="Gungsuh"/>
              </a:rPr>
              <a:t>拉時呼氣</a:t>
            </a:r>
          </a:p>
          <a:p>
            <a:pPr marL="342900" lvl="0" indent="-342900">
              <a:lnSpc>
                <a:spcPct val="115000"/>
              </a:lnSpc>
              <a:spcAft>
                <a:spcPts val="0"/>
              </a:spcAft>
              <a:buFont typeface="Arial"/>
              <a:buChar char="●"/>
            </a:pPr>
            <a:r>
              <a:rPr lang="zh-TW" altLang="en-US" sz="2400" dirty="0" smtClean="0">
                <a:latin typeface="Arial"/>
                <a:ea typeface="Gungsuh"/>
                <a:cs typeface="Gungsuh"/>
              </a:rPr>
              <a:t>向上</a:t>
            </a:r>
            <a:r>
              <a:rPr lang="zh-TW" altLang="en-US" sz="2400" dirty="0">
                <a:latin typeface="Arial"/>
                <a:ea typeface="Gungsuh"/>
                <a:cs typeface="Gungsuh"/>
              </a:rPr>
              <a:t>返回時吸氣</a:t>
            </a:r>
          </a:p>
          <a:p>
            <a:pPr marL="342900" lvl="0" indent="-342900">
              <a:lnSpc>
                <a:spcPct val="115000"/>
              </a:lnSpc>
              <a:spcAft>
                <a:spcPts val="0"/>
              </a:spcAft>
              <a:buFont typeface="Arial"/>
              <a:buChar char="●"/>
            </a:pPr>
            <a:r>
              <a:rPr lang="zh-TW" altLang="en-US" sz="2400" dirty="0" smtClean="0">
                <a:latin typeface="Arial"/>
                <a:ea typeface="Gungsuh"/>
                <a:cs typeface="Gungsuh"/>
              </a:rPr>
              <a:t>重覆</a:t>
            </a:r>
            <a:r>
              <a:rPr lang="zh-TW" altLang="en-US" sz="2400" dirty="0">
                <a:latin typeface="Arial"/>
                <a:ea typeface="Gungsuh"/>
                <a:cs typeface="Gungsuh"/>
              </a:rPr>
              <a:t>以上動作</a:t>
            </a:r>
            <a:r>
              <a:rPr lang="en-US" altLang="zh-TW" sz="2400" dirty="0">
                <a:latin typeface="Arial"/>
                <a:ea typeface="Gungsuh"/>
                <a:cs typeface="Gungsuh"/>
              </a:rPr>
              <a:t>10-15</a:t>
            </a:r>
            <a:r>
              <a:rPr lang="zh-TW" altLang="en-US" sz="2400" dirty="0">
                <a:latin typeface="Arial"/>
                <a:ea typeface="Gungsuh"/>
                <a:cs typeface="Gungsuh"/>
              </a:rPr>
              <a:t>次</a:t>
            </a: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823408" y="1844824"/>
            <a:ext cx="4937760" cy="4023360"/>
          </a:xfrm>
        </p:spPr>
        <p:txBody>
          <a:bodyPr>
            <a:normAutofit/>
          </a:bodyPr>
          <a:lstStyle/>
          <a:p>
            <a:pPr lvl="0">
              <a:buFont typeface="Wingdings" panose="05000000000000000000" pitchFamily="2" charset="2"/>
              <a:buChar char="u"/>
            </a:pPr>
            <a:r>
              <a:rPr lang="zh-TW" altLang="en-US" sz="2400" b="1" dirty="0" smtClean="0"/>
              <a:t>注意事項</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確保彈力帶繫緊於固定物</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留意身體及固定物之間的距離</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避免聳肩</a:t>
            </a:r>
            <a:endParaRPr lang="zh-TW" altLang="zh-HK" sz="1600" dirty="0">
              <a:latin typeface="Arial" panose="020B0604020202020204" pitchFamily="34" charset="0"/>
            </a:endParaRPr>
          </a:p>
          <a:p>
            <a:pPr lvl="0">
              <a:buFont typeface="Wingdings" panose="05000000000000000000" pitchFamily="2" charset="2"/>
              <a:buChar char="Ø"/>
            </a:pPr>
            <a:endParaRPr lang="en-US" altLang="zh-TW" sz="2400" dirty="0"/>
          </a:p>
          <a:p>
            <a:pPr>
              <a:buFont typeface="Wingdings" panose="05000000000000000000" pitchFamily="2" charset="2"/>
              <a:buChar char="u"/>
            </a:pPr>
            <a:r>
              <a:rPr lang="zh-TW" altLang="zh-HK" sz="2400" b="1" dirty="0"/>
              <a:t>相關動作</a:t>
            </a:r>
          </a:p>
          <a:p>
            <a:pPr marL="34290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自由式(抱水)、划艇(拉槳)</a:t>
            </a:r>
            <a:endParaRPr lang="en-US" altLang="zh-TW" sz="2400" dirty="0">
              <a:latin typeface="Arial" panose="020B0604020202020204" pitchFamily="34" charset="0"/>
              <a:ea typeface="Gungsuh"/>
              <a:cs typeface="Gungsuh"/>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pPr/>
              <a:t>30</a:t>
            </a:fld>
            <a:endParaRPr lang="en-US" dirty="0"/>
          </a:p>
        </p:txBody>
      </p:sp>
      <p:pic>
        <p:nvPicPr>
          <p:cNvPr id="8" name="image152.png"/>
          <p:cNvPicPr/>
          <p:nvPr/>
        </p:nvPicPr>
        <p:blipFill>
          <a:blip r:embed="rId2"/>
          <a:srcRect r="2861"/>
          <a:stretch>
            <a:fillRect/>
          </a:stretch>
        </p:blipFill>
        <p:spPr>
          <a:xfrm>
            <a:off x="4354527" y="4010053"/>
            <a:ext cx="2166345" cy="2814857"/>
          </a:xfrm>
          <a:prstGeom prst="rect">
            <a:avLst/>
          </a:prstGeom>
          <a:ln/>
        </p:spPr>
      </p:pic>
    </p:spTree>
    <p:extLst>
      <p:ext uri="{BB962C8B-B14F-4D97-AF65-F5344CB8AC3E}">
        <p14:creationId xmlns:p14="http://schemas.microsoft.com/office/powerpoint/2010/main" val="16314445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背闊肌 </a:t>
            </a:r>
            <a:r>
              <a:rPr lang="en-US" altLang="zh-TW" b="1" dirty="0" smtClean="0"/>
              <a:t>– </a:t>
            </a:r>
            <a:r>
              <a:rPr lang="zh-TW" altLang="en-US" b="1" dirty="0"/>
              <a:t>進</a:t>
            </a:r>
            <a:r>
              <a:rPr lang="zh-TW" altLang="en-US" b="1" dirty="0" smtClean="0"/>
              <a:t>階</a:t>
            </a:r>
            <a:endParaRPr lang="zh-HK" altLang="en-US" b="1" dirty="0"/>
          </a:p>
        </p:txBody>
      </p:sp>
      <p:sp>
        <p:nvSpPr>
          <p:cNvPr id="6" name="Content Placeholder 5"/>
          <p:cNvSpPr>
            <a:spLocks noGrp="1"/>
          </p:cNvSpPr>
          <p:nvPr>
            <p:ph sz="half" idx="1"/>
          </p:nvPr>
        </p:nvSpPr>
        <p:spPr>
          <a:xfrm>
            <a:off x="513857" y="1860491"/>
            <a:ext cx="4937760" cy="4023360"/>
          </a:xfrm>
        </p:spPr>
        <p:txBody>
          <a:bodyPr>
            <a:normAutofit/>
          </a:bodyPr>
          <a:lstStyle/>
          <a:p>
            <a:pPr>
              <a:buFont typeface="Wingdings" panose="05000000000000000000" pitchFamily="2" charset="2"/>
              <a:buChar char="u"/>
            </a:pPr>
            <a:r>
              <a:rPr lang="zh-TW" altLang="zh-HK" sz="2400" b="1" dirty="0"/>
              <a:t>熱身動作</a:t>
            </a: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右手提起並屈曲手肘</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右手放在左肩後</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左手將右手手肘向內拉</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身體同時向左邊彎腰</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重覆以上動作8-10次</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換邊繼續</a:t>
            </a:r>
            <a:endParaRPr lang="zh-TW" altLang="zh-HK" sz="1600" dirty="0">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465453" y="1860491"/>
            <a:ext cx="4937760" cy="4619233"/>
          </a:xfrm>
        </p:spPr>
        <p:txBody>
          <a:bodyPr>
            <a:normAutofit/>
          </a:bodyPr>
          <a:lstStyle/>
          <a:p>
            <a:pPr lvl="0">
              <a:buFont typeface="Wingdings" panose="05000000000000000000" pitchFamily="2" charset="2"/>
              <a:buChar char="u"/>
            </a:pPr>
            <a:r>
              <a:rPr lang="zh-TW" altLang="en-US" sz="2400" b="1" dirty="0"/>
              <a:t>起始</a:t>
            </a:r>
            <a:r>
              <a:rPr lang="zh-TW" altLang="en-US" sz="2400" b="1" dirty="0" smtClean="0"/>
              <a:t>動作</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雙手握彈力帶兩端並圍繞掌心</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雙手舉高，手肘微</a:t>
            </a:r>
            <a:r>
              <a:rPr lang="zh-TW" altLang="zh-HK" sz="2400" dirty="0" smtClean="0">
                <a:latin typeface="Arial" panose="020B0604020202020204" pitchFamily="34" charset="0"/>
                <a:ea typeface="Gungsuh"/>
                <a:cs typeface="Gungsuh"/>
              </a:rPr>
              <a:t>曲</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雙手掌心向前</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挺胸收腹，肩部</a:t>
            </a:r>
            <a:r>
              <a:rPr lang="zh-TW" altLang="zh-HK" sz="2400" dirty="0" smtClean="0">
                <a:latin typeface="Arial" panose="020B0604020202020204" pitchFamily="34" charset="0"/>
                <a:ea typeface="Gungsuh"/>
                <a:cs typeface="Gungsuh"/>
              </a:rPr>
              <a:t>放鬆</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雙腳平肩，眼望</a:t>
            </a:r>
            <a:r>
              <a:rPr lang="zh-TW" altLang="zh-HK" sz="2400" dirty="0" smtClean="0">
                <a:latin typeface="Arial" panose="020B0604020202020204" pitchFamily="34" charset="0"/>
                <a:ea typeface="Gungsuh"/>
                <a:cs typeface="Gungsuh"/>
              </a:rPr>
              <a:t>前方</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a:latin typeface="Arial" panose="020B0604020202020204" pitchFamily="34" charset="0"/>
                <a:ea typeface="Gungsuh"/>
                <a:cs typeface="Gungsuh"/>
              </a:rPr>
              <a:t>鎖緊手腕</a:t>
            </a:r>
            <a:endParaRPr lang="zh-TW" altLang="zh-HK" sz="1600" dirty="0">
              <a:latin typeface="Arial" panose="020B0604020202020204" pitchFamily="34" charset="0"/>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31</a:t>
            </a:fld>
            <a:endParaRPr lang="en-US" dirty="0"/>
          </a:p>
        </p:txBody>
      </p:sp>
      <p:pic>
        <p:nvPicPr>
          <p:cNvPr id="12" name="image135.png"/>
          <p:cNvPicPr/>
          <p:nvPr/>
        </p:nvPicPr>
        <p:blipFill>
          <a:blip r:embed="rId2"/>
          <a:srcRect t="4550"/>
          <a:stretch>
            <a:fillRect/>
          </a:stretch>
        </p:blipFill>
        <p:spPr>
          <a:xfrm>
            <a:off x="5049785" y="503178"/>
            <a:ext cx="1212470" cy="2928741"/>
          </a:xfrm>
          <a:prstGeom prst="rect">
            <a:avLst/>
          </a:prstGeom>
          <a:ln/>
        </p:spPr>
      </p:pic>
      <p:pic>
        <p:nvPicPr>
          <p:cNvPr id="13" name="image134.png"/>
          <p:cNvPicPr/>
          <p:nvPr/>
        </p:nvPicPr>
        <p:blipFill>
          <a:blip r:embed="rId3"/>
          <a:srcRect/>
          <a:stretch>
            <a:fillRect/>
          </a:stretch>
        </p:blipFill>
        <p:spPr>
          <a:xfrm>
            <a:off x="4487876" y="3745160"/>
            <a:ext cx="1451106" cy="2951204"/>
          </a:xfrm>
          <a:prstGeom prst="rect">
            <a:avLst/>
          </a:prstGeom>
          <a:ln/>
        </p:spPr>
      </p:pic>
      <p:pic>
        <p:nvPicPr>
          <p:cNvPr id="14" name="image41.png"/>
          <p:cNvPicPr/>
          <p:nvPr/>
        </p:nvPicPr>
        <p:blipFill>
          <a:blip r:embed="rId4"/>
          <a:srcRect/>
          <a:stretch>
            <a:fillRect/>
          </a:stretch>
        </p:blipFill>
        <p:spPr>
          <a:xfrm>
            <a:off x="9987544" y="3319964"/>
            <a:ext cx="2093619" cy="3016690"/>
          </a:xfrm>
          <a:prstGeom prst="rect">
            <a:avLst/>
          </a:prstGeom>
          <a:ln/>
        </p:spPr>
      </p:pic>
    </p:spTree>
    <p:extLst>
      <p:ext uri="{BB962C8B-B14F-4D97-AF65-F5344CB8AC3E}">
        <p14:creationId xmlns:p14="http://schemas.microsoft.com/office/powerpoint/2010/main" val="42799256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背闊肌 </a:t>
            </a:r>
            <a:r>
              <a:rPr lang="en-US" altLang="zh-TW" b="1" dirty="0" smtClean="0"/>
              <a:t>– </a:t>
            </a:r>
            <a:r>
              <a:rPr lang="zh-TW" altLang="en-US" b="1" dirty="0"/>
              <a:t>進</a:t>
            </a:r>
            <a:r>
              <a:rPr lang="zh-TW" altLang="en-US" b="1" dirty="0" smtClean="0"/>
              <a:t>階</a:t>
            </a:r>
            <a:endParaRPr lang="zh-HK" altLang="en-US" b="1" dirty="0"/>
          </a:p>
        </p:txBody>
      </p:sp>
      <p:sp>
        <p:nvSpPr>
          <p:cNvPr id="6" name="Content Placeholder 5"/>
          <p:cNvSpPr>
            <a:spLocks noGrp="1"/>
          </p:cNvSpPr>
          <p:nvPr>
            <p:ph sz="half" idx="1"/>
          </p:nvPr>
        </p:nvSpPr>
        <p:spPr>
          <a:xfrm>
            <a:off x="619804" y="1844824"/>
            <a:ext cx="4937760" cy="4023360"/>
          </a:xfrm>
        </p:spPr>
        <p:txBody>
          <a:bodyPr>
            <a:normAutofit/>
          </a:bodyPr>
          <a:lstStyle/>
          <a:p>
            <a:pPr>
              <a:buFont typeface="Wingdings" panose="05000000000000000000" pitchFamily="2" charset="2"/>
              <a:buChar char="u"/>
            </a:pPr>
            <a:r>
              <a:rPr lang="zh-TW" altLang="zh-HK" sz="2400" b="1" dirty="0"/>
              <a:t>動作過程</a:t>
            </a:r>
          </a:p>
          <a:p>
            <a:pPr marL="342900" lvl="0" indent="-342900">
              <a:lnSpc>
                <a:spcPct val="115000"/>
              </a:lnSpc>
              <a:spcAft>
                <a:spcPts val="0"/>
              </a:spcAft>
              <a:buFont typeface="Arial"/>
              <a:buChar char="●"/>
            </a:pPr>
            <a:r>
              <a:rPr lang="zh-TW" altLang="en-US" sz="2400" dirty="0" smtClean="0">
                <a:latin typeface="Arial"/>
                <a:ea typeface="Gungsuh"/>
                <a:cs typeface="Gungsuh"/>
              </a:rPr>
              <a:t>左</a:t>
            </a:r>
            <a:r>
              <a:rPr lang="zh-TW" altLang="en-US" sz="2400" dirty="0">
                <a:latin typeface="Arial"/>
                <a:ea typeface="Gungsuh"/>
                <a:cs typeface="Gungsuh"/>
              </a:rPr>
              <a:t>手握彈力帶並固定位置</a:t>
            </a:r>
          </a:p>
          <a:p>
            <a:pPr marL="342900" lvl="0" indent="-342900">
              <a:lnSpc>
                <a:spcPct val="115000"/>
              </a:lnSpc>
              <a:spcAft>
                <a:spcPts val="0"/>
              </a:spcAft>
              <a:buFont typeface="Arial"/>
              <a:buChar char="●"/>
            </a:pPr>
            <a:r>
              <a:rPr lang="zh-TW" altLang="en-US" sz="2400" dirty="0" smtClean="0">
                <a:latin typeface="Arial"/>
                <a:ea typeface="Gungsuh"/>
                <a:cs typeface="Gungsuh"/>
              </a:rPr>
              <a:t>肩</a:t>
            </a:r>
            <a:r>
              <a:rPr lang="zh-TW" altLang="en-US" sz="2400" dirty="0">
                <a:latin typeface="Arial"/>
                <a:ea typeface="Gungsuh"/>
                <a:cs typeface="Gungsuh"/>
              </a:rPr>
              <a:t>部下沉</a:t>
            </a:r>
          </a:p>
          <a:p>
            <a:pPr marL="342900" lvl="0" indent="-342900">
              <a:lnSpc>
                <a:spcPct val="115000"/>
              </a:lnSpc>
              <a:spcAft>
                <a:spcPts val="0"/>
              </a:spcAft>
              <a:buFont typeface="Arial"/>
              <a:buChar char="●"/>
            </a:pPr>
            <a:r>
              <a:rPr lang="zh-TW" altLang="en-US" sz="2400" dirty="0" smtClean="0">
                <a:latin typeface="Arial"/>
                <a:ea typeface="Gungsuh"/>
                <a:cs typeface="Gungsuh"/>
              </a:rPr>
              <a:t>右手</a:t>
            </a:r>
            <a:r>
              <a:rPr lang="zh-TW" altLang="en-US" sz="2400" dirty="0">
                <a:latin typeface="Arial"/>
                <a:ea typeface="Gungsuh"/>
                <a:cs typeface="Gungsuh"/>
              </a:rPr>
              <a:t>屈曲向下拉</a:t>
            </a:r>
          </a:p>
          <a:p>
            <a:pPr marL="342900" lvl="0" indent="-342900">
              <a:lnSpc>
                <a:spcPct val="115000"/>
              </a:lnSpc>
              <a:spcAft>
                <a:spcPts val="0"/>
              </a:spcAft>
              <a:buFont typeface="Arial"/>
              <a:buChar char="●"/>
            </a:pPr>
            <a:r>
              <a:rPr lang="zh-TW" altLang="en-US" sz="2400" dirty="0" smtClean="0">
                <a:latin typeface="Arial"/>
                <a:ea typeface="Gungsuh"/>
                <a:cs typeface="Gungsuh"/>
              </a:rPr>
              <a:t>向下</a:t>
            </a:r>
            <a:r>
              <a:rPr lang="zh-TW" altLang="en-US" sz="2400" dirty="0">
                <a:latin typeface="Arial"/>
                <a:ea typeface="Gungsuh"/>
                <a:cs typeface="Gungsuh"/>
              </a:rPr>
              <a:t>拉時呼氣</a:t>
            </a:r>
          </a:p>
          <a:p>
            <a:pPr marL="342900" lvl="0" indent="-342900">
              <a:lnSpc>
                <a:spcPct val="115000"/>
              </a:lnSpc>
              <a:spcAft>
                <a:spcPts val="0"/>
              </a:spcAft>
              <a:buFont typeface="Arial"/>
              <a:buChar char="●"/>
            </a:pPr>
            <a:r>
              <a:rPr lang="zh-TW" altLang="en-US" sz="2400" dirty="0" smtClean="0">
                <a:latin typeface="Arial"/>
                <a:ea typeface="Gungsuh"/>
                <a:cs typeface="Gungsuh"/>
              </a:rPr>
              <a:t>向上</a:t>
            </a:r>
            <a:r>
              <a:rPr lang="zh-TW" altLang="en-US" sz="2400" dirty="0">
                <a:latin typeface="Arial"/>
                <a:ea typeface="Gungsuh"/>
                <a:cs typeface="Gungsuh"/>
              </a:rPr>
              <a:t>返回時吸氣</a:t>
            </a:r>
          </a:p>
          <a:p>
            <a:pPr marL="342900" lvl="0" indent="-342900">
              <a:lnSpc>
                <a:spcPct val="115000"/>
              </a:lnSpc>
              <a:spcAft>
                <a:spcPts val="0"/>
              </a:spcAft>
              <a:buFont typeface="Arial"/>
              <a:buChar char="●"/>
            </a:pPr>
            <a:r>
              <a:rPr lang="zh-TW" altLang="en-US" sz="2400" dirty="0" smtClean="0">
                <a:latin typeface="Arial"/>
                <a:ea typeface="Gungsuh"/>
                <a:cs typeface="Gungsuh"/>
              </a:rPr>
              <a:t>重覆</a:t>
            </a:r>
            <a:r>
              <a:rPr lang="zh-TW" altLang="en-US" sz="2400" dirty="0">
                <a:latin typeface="Arial"/>
                <a:ea typeface="Gungsuh"/>
                <a:cs typeface="Gungsuh"/>
              </a:rPr>
              <a:t>以上動作</a:t>
            </a:r>
            <a:r>
              <a:rPr lang="en-US" altLang="zh-TW" sz="2400" dirty="0">
                <a:latin typeface="Arial"/>
                <a:ea typeface="Gungsuh"/>
                <a:cs typeface="Gungsuh"/>
              </a:rPr>
              <a:t>10-15</a:t>
            </a:r>
            <a:r>
              <a:rPr lang="zh-TW" altLang="en-US" sz="2400" dirty="0">
                <a:latin typeface="Arial"/>
                <a:ea typeface="Gungsuh"/>
                <a:cs typeface="Gungsuh"/>
              </a:rPr>
              <a:t>次</a:t>
            </a: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823408" y="1844824"/>
            <a:ext cx="4937760" cy="4023360"/>
          </a:xfrm>
        </p:spPr>
        <p:txBody>
          <a:bodyPr>
            <a:normAutofit/>
          </a:bodyPr>
          <a:lstStyle/>
          <a:p>
            <a:pPr lvl="0">
              <a:buFont typeface="Wingdings" panose="05000000000000000000" pitchFamily="2" charset="2"/>
              <a:buChar char="u"/>
            </a:pPr>
            <a:r>
              <a:rPr lang="zh-TW" altLang="en-US" sz="2400" b="1" dirty="0" smtClean="0"/>
              <a:t>注意事項</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左手</a:t>
            </a:r>
            <a:r>
              <a:rPr lang="zh-TW" altLang="en-US" sz="2400" dirty="0">
                <a:latin typeface="Arial" panose="020B0604020202020204" pitchFamily="34" charset="0"/>
                <a:ea typeface="Gungsuh"/>
                <a:cs typeface="Gungsuh"/>
              </a:rPr>
              <a:t>用力握緊彈力帶，保持</a:t>
            </a:r>
            <a:r>
              <a:rPr lang="zh-TW" altLang="en-US" sz="2400" dirty="0" smtClean="0">
                <a:latin typeface="Arial" panose="020B0604020202020204" pitchFamily="34" charset="0"/>
                <a:ea typeface="Gungsuh"/>
                <a:cs typeface="Gungsuh"/>
              </a:rPr>
              <a:t>穩定。</a:t>
            </a:r>
            <a:endParaRPr lang="en-US" altLang="zh-TW" sz="2400" dirty="0" smtClean="0">
              <a:latin typeface="Arial" panose="020B0604020202020204" pitchFamily="34" charset="0"/>
              <a:ea typeface="Gungsuh"/>
              <a:cs typeface="Gungsuh"/>
            </a:endParaRPr>
          </a:p>
          <a:p>
            <a:pPr marL="0" lvl="0" indent="0">
              <a:lnSpc>
                <a:spcPct val="115000"/>
              </a:lnSpc>
              <a:spcAft>
                <a:spcPts val="0"/>
              </a:spcAft>
              <a:buNone/>
            </a:pPr>
            <a:endParaRPr lang="en-US" altLang="zh-TW" sz="2400" dirty="0"/>
          </a:p>
          <a:p>
            <a:pPr>
              <a:buFont typeface="Wingdings" panose="05000000000000000000" pitchFamily="2" charset="2"/>
              <a:buChar char="u"/>
            </a:pPr>
            <a:r>
              <a:rPr lang="zh-TW" altLang="zh-HK" sz="2400" b="1" dirty="0"/>
              <a:t>相關動作</a:t>
            </a:r>
          </a:p>
          <a:p>
            <a:pPr marL="34290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自由式(抱水)、划艇(拉槳)</a:t>
            </a:r>
            <a:endParaRPr lang="en-US" altLang="zh-TW" sz="2400" dirty="0">
              <a:latin typeface="Arial" panose="020B0604020202020204" pitchFamily="34" charset="0"/>
              <a:ea typeface="Gungsuh"/>
              <a:cs typeface="Gungsuh"/>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pPr/>
              <a:t>32</a:t>
            </a:fld>
            <a:endParaRPr lang="en-US" dirty="0"/>
          </a:p>
        </p:txBody>
      </p:sp>
      <p:pic>
        <p:nvPicPr>
          <p:cNvPr id="2" name="Picture 1"/>
          <p:cNvPicPr>
            <a:picLocks noChangeAspect="1"/>
          </p:cNvPicPr>
          <p:nvPr/>
        </p:nvPicPr>
        <p:blipFill>
          <a:blip r:embed="rId2"/>
          <a:stretch>
            <a:fillRect/>
          </a:stretch>
        </p:blipFill>
        <p:spPr>
          <a:xfrm>
            <a:off x="4165705" y="2916561"/>
            <a:ext cx="2336696" cy="3543224"/>
          </a:xfrm>
          <a:prstGeom prst="rect">
            <a:avLst/>
          </a:prstGeom>
        </p:spPr>
      </p:pic>
    </p:spTree>
    <p:extLst>
      <p:ext uri="{BB962C8B-B14F-4D97-AF65-F5344CB8AC3E}">
        <p14:creationId xmlns:p14="http://schemas.microsoft.com/office/powerpoint/2010/main" val="3870014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edb.gov.hk/attachment/tc/curriculum-development/4-key-tasks/moral-civic/mpd2019/I%20can.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1997" y="1608962"/>
            <a:ext cx="3095685" cy="3435632"/>
          </a:xfrm>
          <a:prstGeom prst="rect">
            <a:avLst/>
          </a:prstGeom>
          <a:noFill/>
          <a:extLst>
            <a:ext uri="{909E8E84-426E-40DD-AFC4-6F175D3DCCD1}">
              <a14:hiddenFill xmlns:a14="http://schemas.microsoft.com/office/drawing/2010/main">
                <a:solidFill>
                  <a:srgbClr val="FFFFFF"/>
                </a:solidFill>
              </a14:hiddenFill>
            </a:ext>
          </a:extLst>
        </p:spPr>
      </p:pic>
      <p:sp>
        <p:nvSpPr>
          <p:cNvPr id="3" name="投影片編號版面配置區 2"/>
          <p:cNvSpPr>
            <a:spLocks noGrp="1"/>
          </p:cNvSpPr>
          <p:nvPr>
            <p:ph type="sldNum" sz="quarter" idx="12"/>
          </p:nvPr>
        </p:nvSpPr>
        <p:spPr/>
        <p:txBody>
          <a:bodyPr/>
          <a:lstStyle/>
          <a:p>
            <a:fld id="{6D22F896-40B5-4ADD-8801-0D06FADFA095}" type="slidenum">
              <a:rPr lang="en-US" smtClean="0"/>
              <a:t>33</a:t>
            </a:fld>
            <a:endParaRPr lang="en-US" dirty="0"/>
          </a:p>
        </p:txBody>
      </p:sp>
    </p:spTree>
    <p:extLst>
      <p:ext uri="{BB962C8B-B14F-4D97-AF65-F5344CB8AC3E}">
        <p14:creationId xmlns:p14="http://schemas.microsoft.com/office/powerpoint/2010/main" val="2874616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b="1" dirty="0"/>
              <a:t>彈力帶的選擇</a:t>
            </a:r>
            <a:endParaRPr lang="zh-HK" altLang="en-US" b="1"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altLang="zh-TW" sz="2400" dirty="0" smtClean="0"/>
              <a:t>	</a:t>
            </a:r>
            <a:r>
              <a:rPr lang="zh-TW" altLang="en-US" sz="2400" dirty="0" smtClean="0"/>
              <a:t>彈力</a:t>
            </a:r>
            <a:r>
              <a:rPr lang="zh-TW" altLang="en-US" sz="2400" dirty="0"/>
              <a:t>帶會以顏色區分不同的阻力，建議購買前先了解彈力帶的阻力</a:t>
            </a:r>
            <a:r>
              <a:rPr lang="zh-TW" altLang="en-US" sz="2400" dirty="0" smtClean="0"/>
              <a:t>；</a:t>
            </a:r>
            <a:endParaRPr lang="en-US" altLang="zh-TW" sz="2400" dirty="0" smtClean="0"/>
          </a:p>
          <a:p>
            <a:pPr>
              <a:buFont typeface="Wingdings" panose="05000000000000000000" pitchFamily="2" charset="2"/>
              <a:buChar char="Ø"/>
            </a:pPr>
            <a:r>
              <a:rPr lang="en-US" altLang="zh-TW" sz="2400" dirty="0"/>
              <a:t>	</a:t>
            </a:r>
            <a:r>
              <a:rPr lang="zh-TW" altLang="en-US" sz="2400" dirty="0" smtClean="0"/>
              <a:t>其次</a:t>
            </a:r>
            <a:r>
              <a:rPr lang="zh-TW" altLang="en-US" sz="2400" dirty="0"/>
              <a:t>應選取輕、中、強三種不同程度阻力的彈力帶，以配合不同</a:t>
            </a:r>
            <a:r>
              <a:rPr lang="zh-TW" altLang="en-US" sz="2400" dirty="0" smtClean="0"/>
              <a:t>訓練</a:t>
            </a:r>
            <a:r>
              <a:rPr lang="en-US" altLang="zh-TW" sz="2400" dirty="0" smtClean="0"/>
              <a:t>	</a:t>
            </a:r>
            <a:r>
              <a:rPr lang="zh-TW" altLang="en-US" sz="2400" dirty="0" smtClean="0"/>
              <a:t>的</a:t>
            </a:r>
            <a:r>
              <a:rPr lang="zh-TW" altLang="en-US" sz="2400" dirty="0"/>
              <a:t>需要</a:t>
            </a:r>
            <a:r>
              <a:rPr lang="zh-TW" altLang="en-US" sz="2400" dirty="0" smtClean="0"/>
              <a:t>。</a:t>
            </a:r>
            <a:endParaRPr lang="en-US" altLang="zh-TW" sz="2400" dirty="0" smtClean="0"/>
          </a:p>
          <a:p>
            <a:pPr>
              <a:buFont typeface="Wingdings" panose="05000000000000000000" pitchFamily="2" charset="2"/>
              <a:buChar char="Ø"/>
            </a:pPr>
            <a:r>
              <a:rPr lang="en-US" altLang="zh-TW" sz="2400" dirty="0"/>
              <a:t>	</a:t>
            </a:r>
            <a:r>
              <a:rPr lang="zh-TW" altLang="en-US" sz="2400" dirty="0" smtClean="0"/>
              <a:t>一般而言</a:t>
            </a:r>
            <a:r>
              <a:rPr lang="zh-TW" altLang="en-US" sz="2400" dirty="0"/>
              <a:t>，訓練大肌肉需要阻力較大的彈力帶，讓肌肉得以足夠的</a:t>
            </a:r>
            <a:r>
              <a:rPr lang="zh-TW" altLang="en-US" sz="2400" dirty="0" smtClean="0"/>
              <a:t>刺</a:t>
            </a:r>
            <a:r>
              <a:rPr lang="en-US" altLang="zh-TW" sz="2400" dirty="0" smtClean="0"/>
              <a:t>	</a:t>
            </a:r>
            <a:r>
              <a:rPr lang="zh-TW" altLang="en-US" sz="2400" dirty="0" smtClean="0"/>
              <a:t>激；</a:t>
            </a:r>
            <a:endParaRPr lang="en-US" altLang="zh-TW" sz="2400" dirty="0" smtClean="0"/>
          </a:p>
          <a:p>
            <a:pPr>
              <a:buFont typeface="Wingdings" panose="05000000000000000000" pitchFamily="2" charset="2"/>
              <a:buChar char="Ø"/>
            </a:pPr>
            <a:r>
              <a:rPr lang="en-US" altLang="zh-TW" sz="2400" dirty="0"/>
              <a:t>	</a:t>
            </a:r>
            <a:r>
              <a:rPr lang="zh-TW" altLang="en-US" sz="2400" dirty="0" smtClean="0"/>
              <a:t>相反</a:t>
            </a:r>
            <a:r>
              <a:rPr lang="zh-TW" altLang="en-US" sz="2400" dirty="0"/>
              <a:t>，訓練小肌肉則使用阻力較少的彈力帶，以減少受傷。</a:t>
            </a:r>
            <a:endParaRPr lang="zh-HK" altLang="en-US" sz="2400"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4</a:t>
            </a:fld>
            <a:endParaRPr lang="en-US" dirty="0"/>
          </a:p>
        </p:txBody>
      </p:sp>
    </p:spTree>
    <p:extLst>
      <p:ext uri="{BB962C8B-B14F-4D97-AF65-F5344CB8AC3E}">
        <p14:creationId xmlns:p14="http://schemas.microsoft.com/office/powerpoint/2010/main" val="2955427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b="1" dirty="0" smtClean="0"/>
              <a:t>使用彈力帶</a:t>
            </a:r>
            <a:r>
              <a:rPr lang="zh-HK" altLang="en-US" b="1" dirty="0" smtClean="0"/>
              <a:t>安全守</a:t>
            </a:r>
            <a:r>
              <a:rPr lang="zh-TW" altLang="en-US" b="1" dirty="0" smtClean="0"/>
              <a:t>則</a:t>
            </a:r>
            <a:endParaRPr lang="zh-HK" altLang="en-US" b="1" dirty="0"/>
          </a:p>
        </p:txBody>
      </p:sp>
      <p:sp>
        <p:nvSpPr>
          <p:cNvPr id="3" name="Content Placeholder 2"/>
          <p:cNvSpPr>
            <a:spLocks noGrp="1"/>
          </p:cNvSpPr>
          <p:nvPr>
            <p:ph idx="1"/>
          </p:nvPr>
        </p:nvSpPr>
        <p:spPr>
          <a:xfrm>
            <a:off x="1097280" y="1845733"/>
            <a:ext cx="10058400" cy="4536593"/>
          </a:xfrm>
        </p:spPr>
        <p:txBody>
          <a:bodyPr/>
          <a:lstStyle/>
          <a:p>
            <a:r>
              <a:rPr lang="zh-TW" altLang="en-US" sz="2400" dirty="0"/>
              <a:t>使用彈力帶前，請先閱讀以下要點，以避免受傷</a:t>
            </a:r>
            <a:r>
              <a:rPr lang="zh-TW" altLang="en-US" sz="2400" dirty="0" smtClean="0"/>
              <a:t>。</a:t>
            </a:r>
            <a:endParaRPr lang="en-US" altLang="zh-TW" sz="2400" dirty="0" smtClean="0"/>
          </a:p>
          <a:p>
            <a:r>
              <a:rPr lang="en-US" altLang="zh-TW" sz="2400" b="1" dirty="0">
                <a:solidFill>
                  <a:srgbClr val="FF0000"/>
                </a:solidFill>
              </a:rPr>
              <a:t>1.	</a:t>
            </a:r>
            <a:r>
              <a:rPr lang="zh-TW" altLang="en-US" sz="2400" b="1" dirty="0">
                <a:solidFill>
                  <a:srgbClr val="FF0000"/>
                </a:solidFill>
              </a:rPr>
              <a:t>檢查彈力帶的狀態</a:t>
            </a:r>
          </a:p>
          <a:p>
            <a:r>
              <a:rPr lang="zh-TW" altLang="en-US" sz="2400" dirty="0"/>
              <a:t>使用彈力帶前，請先檢查一下彈力帶有否出現裂痕、變形、切口或脫色等情況出現</a:t>
            </a:r>
            <a:r>
              <a:rPr lang="zh-TW" altLang="en-US" sz="2400" dirty="0" smtClean="0"/>
              <a:t>。</a:t>
            </a:r>
            <a:endParaRPr lang="en-US" altLang="zh-TW" sz="2400" dirty="0" smtClean="0"/>
          </a:p>
          <a:p>
            <a:r>
              <a:rPr lang="zh-TW" altLang="en-US" sz="2400" dirty="0" smtClean="0"/>
              <a:t>如</a:t>
            </a:r>
            <a:r>
              <a:rPr lang="zh-TW" altLang="en-US" sz="2400" dirty="0"/>
              <a:t>有發現，應立即暫停使用，切勿嘗試修理損壞的彈力帶，應更換一條沒有捐壞的彈力帶，以確保安全。</a:t>
            </a:r>
          </a:p>
          <a:p>
            <a:r>
              <a:rPr lang="en-US" altLang="zh-TW" sz="2400" b="1" dirty="0">
                <a:solidFill>
                  <a:srgbClr val="FF0000"/>
                </a:solidFill>
              </a:rPr>
              <a:t>2.	</a:t>
            </a:r>
            <a:r>
              <a:rPr lang="zh-TW" altLang="en-US" sz="2400" b="1" dirty="0">
                <a:solidFill>
                  <a:srgbClr val="FF0000"/>
                </a:solidFill>
              </a:rPr>
              <a:t>使用前，應移除身上任何的配件</a:t>
            </a:r>
          </a:p>
          <a:p>
            <a:r>
              <a:rPr lang="zh-TW" altLang="en-US" sz="2400" dirty="0"/>
              <a:t>在使用彈力帶進行訓練前，請取下戒指、手錶、手鏈、珠寶或其他配件。此外，請注意地板上、鞋子、指甲或其他任何可能刺穿產品的物品，以免彈力帶因而損壞，並導致在使用時發生意外。</a:t>
            </a:r>
          </a:p>
          <a:p>
            <a:endParaRPr lang="en-US" altLang="zh-HK" dirty="0"/>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5</a:t>
            </a:fld>
            <a:endParaRPr lang="en-US" dirty="0"/>
          </a:p>
        </p:txBody>
      </p:sp>
    </p:spTree>
    <p:extLst>
      <p:ext uri="{BB962C8B-B14F-4D97-AF65-F5344CB8AC3E}">
        <p14:creationId xmlns:p14="http://schemas.microsoft.com/office/powerpoint/2010/main" val="1582434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b="1" dirty="0" smtClean="0"/>
              <a:t>使用彈力帶</a:t>
            </a:r>
            <a:r>
              <a:rPr lang="zh-HK" altLang="en-US" b="1" dirty="0" smtClean="0"/>
              <a:t>安全守</a:t>
            </a:r>
            <a:r>
              <a:rPr lang="zh-TW" altLang="en-US" b="1" dirty="0" smtClean="0"/>
              <a:t>則</a:t>
            </a:r>
            <a:endParaRPr lang="zh-HK" altLang="en-US" b="1" dirty="0"/>
          </a:p>
        </p:txBody>
      </p:sp>
      <p:sp>
        <p:nvSpPr>
          <p:cNvPr id="3" name="Content Placeholder 2"/>
          <p:cNvSpPr>
            <a:spLocks noGrp="1"/>
          </p:cNvSpPr>
          <p:nvPr>
            <p:ph idx="1"/>
          </p:nvPr>
        </p:nvSpPr>
        <p:spPr/>
        <p:txBody>
          <a:bodyPr>
            <a:normAutofit/>
          </a:bodyPr>
          <a:lstStyle/>
          <a:p>
            <a:r>
              <a:rPr lang="zh-TW" altLang="en-US" sz="2400" dirty="0"/>
              <a:t>使用彈力帶前，請先閱讀以下要點，以避免受傷</a:t>
            </a:r>
            <a:r>
              <a:rPr lang="zh-TW" altLang="en-US" sz="2400" dirty="0" smtClean="0"/>
              <a:t>。</a:t>
            </a:r>
            <a:endParaRPr lang="en-US" altLang="zh-TW" sz="2400" dirty="0" smtClean="0"/>
          </a:p>
          <a:p>
            <a:r>
              <a:rPr lang="en-US" altLang="zh-TW" sz="2400" dirty="0"/>
              <a:t>3.	</a:t>
            </a:r>
            <a:r>
              <a:rPr lang="zh-TW" altLang="en-US" sz="2400" b="1" dirty="0">
                <a:solidFill>
                  <a:srgbClr val="FF0000"/>
                </a:solidFill>
              </a:rPr>
              <a:t>掌握使用彈力帶的正確的動作</a:t>
            </a:r>
          </a:p>
          <a:p>
            <a:r>
              <a:rPr lang="zh-TW" altLang="en-US" sz="2400" dirty="0"/>
              <a:t>在使用彈力帶進行訓練前，應先了解清楚訓練動作的正確姿勢，避免因不正確的姿勢而造成不必要的傷害，從而導致肌肉的受傷的情況</a:t>
            </a:r>
            <a:r>
              <a:rPr lang="zh-TW" altLang="en-US" sz="2400" dirty="0" smtClean="0"/>
              <a:t>。</a:t>
            </a:r>
            <a:endParaRPr lang="zh-TW" altLang="en-US" sz="2400" dirty="0"/>
          </a:p>
          <a:p>
            <a:r>
              <a:rPr lang="en-US" altLang="zh-TW" sz="2400" dirty="0"/>
              <a:t>4.	</a:t>
            </a:r>
            <a:r>
              <a:rPr lang="zh-TW" altLang="en-US" sz="2400" b="1" dirty="0">
                <a:solidFill>
                  <a:srgbClr val="FF0000"/>
                </a:solidFill>
              </a:rPr>
              <a:t>在訓練前</a:t>
            </a:r>
            <a:r>
              <a:rPr lang="en-US" altLang="zh-TW" sz="2400" b="1" dirty="0">
                <a:solidFill>
                  <a:srgbClr val="FF0000"/>
                </a:solidFill>
              </a:rPr>
              <a:t>/</a:t>
            </a:r>
            <a:r>
              <a:rPr lang="zh-TW" altLang="en-US" sz="2400" b="1" dirty="0">
                <a:solidFill>
                  <a:srgbClr val="FF0000"/>
                </a:solidFill>
              </a:rPr>
              <a:t>後應有充足的熱身</a:t>
            </a:r>
            <a:r>
              <a:rPr lang="en-US" altLang="zh-TW" sz="2400" b="1" dirty="0">
                <a:solidFill>
                  <a:srgbClr val="FF0000"/>
                </a:solidFill>
              </a:rPr>
              <a:t>/</a:t>
            </a:r>
            <a:r>
              <a:rPr lang="zh-TW" altLang="en-US" sz="2400" b="1" dirty="0">
                <a:solidFill>
                  <a:srgbClr val="FF0000"/>
                </a:solidFill>
              </a:rPr>
              <a:t>冷卻運動</a:t>
            </a:r>
          </a:p>
          <a:p>
            <a:r>
              <a:rPr lang="zh-TW" altLang="en-US" sz="2400" dirty="0"/>
              <a:t>在進行任何體育運動前，應先完成充足的熱身運動，以提升肌肉的溫度，讓肌肉進入準備運動的狀態，減低受傷的機會</a:t>
            </a:r>
            <a:r>
              <a:rPr lang="zh-TW" altLang="en-US" sz="2400" dirty="0" smtClean="0"/>
              <a:t>。</a:t>
            </a:r>
            <a:endParaRPr lang="en-US" altLang="zh-TW" sz="2400" dirty="0" smtClean="0"/>
          </a:p>
          <a:p>
            <a:r>
              <a:rPr lang="zh-TW" altLang="en-US" sz="2400" dirty="0" smtClean="0"/>
              <a:t>而</a:t>
            </a:r>
            <a:r>
              <a:rPr lang="zh-TW" altLang="en-US" sz="2400" dirty="0"/>
              <a:t>訓練後的冷卻運動則能夠有效預防或減輕鍛練後對肌肉所帶來的酸痛，以及能夠讓心率逐漸降至正常水平。</a:t>
            </a:r>
          </a:p>
          <a:p>
            <a:endParaRPr lang="en-US" altLang="zh-HK" dirty="0"/>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6</a:t>
            </a:fld>
            <a:endParaRPr lang="en-US" dirty="0"/>
          </a:p>
        </p:txBody>
      </p:sp>
    </p:spTree>
    <p:extLst>
      <p:ext uri="{BB962C8B-B14F-4D97-AF65-F5344CB8AC3E}">
        <p14:creationId xmlns:p14="http://schemas.microsoft.com/office/powerpoint/2010/main" val="1122857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b="1" dirty="0" smtClean="0"/>
              <a:t>使用彈力帶</a:t>
            </a:r>
            <a:r>
              <a:rPr lang="zh-HK" altLang="en-US" b="1" dirty="0" smtClean="0"/>
              <a:t>安全守</a:t>
            </a:r>
            <a:r>
              <a:rPr lang="zh-TW" altLang="en-US" b="1" dirty="0" smtClean="0"/>
              <a:t>則</a:t>
            </a:r>
            <a:endParaRPr lang="zh-HK" altLang="en-US" b="1" dirty="0"/>
          </a:p>
        </p:txBody>
      </p:sp>
      <p:sp>
        <p:nvSpPr>
          <p:cNvPr id="3" name="Content Placeholder 2"/>
          <p:cNvSpPr>
            <a:spLocks noGrp="1"/>
          </p:cNvSpPr>
          <p:nvPr>
            <p:ph idx="1"/>
          </p:nvPr>
        </p:nvSpPr>
        <p:spPr>
          <a:xfrm>
            <a:off x="1097280" y="1845734"/>
            <a:ext cx="10058400" cy="4804448"/>
          </a:xfrm>
        </p:spPr>
        <p:txBody>
          <a:bodyPr>
            <a:normAutofit fontScale="92500" lnSpcReduction="10000"/>
          </a:bodyPr>
          <a:lstStyle/>
          <a:p>
            <a:r>
              <a:rPr lang="zh-TW" altLang="en-US" sz="2400" dirty="0"/>
              <a:t>使用彈力帶前，請先閱讀以下要點，以避免受傷</a:t>
            </a:r>
            <a:r>
              <a:rPr lang="zh-TW" altLang="en-US" sz="2400" dirty="0" smtClean="0"/>
              <a:t>。</a:t>
            </a:r>
            <a:endParaRPr lang="en-US" altLang="zh-TW" sz="2400" dirty="0" smtClean="0"/>
          </a:p>
          <a:p>
            <a:r>
              <a:rPr lang="en-US" altLang="zh-TW" sz="2400" b="1" dirty="0">
                <a:solidFill>
                  <a:srgbClr val="FF0000"/>
                </a:solidFill>
              </a:rPr>
              <a:t>5.	</a:t>
            </a:r>
            <a:r>
              <a:rPr lang="zh-TW" altLang="en-US" sz="2400" b="1" dirty="0">
                <a:solidFill>
                  <a:srgbClr val="FF0000"/>
                </a:solidFill>
              </a:rPr>
              <a:t>注意訓練時的空間及環境</a:t>
            </a:r>
          </a:p>
          <a:p>
            <a:r>
              <a:rPr lang="zh-TW" altLang="en-US" sz="2400" dirty="0"/>
              <a:t>訓練時應在較寛敝的地方進行使用，要留意身邊是否有其他障礙物，訓練時與身邊的人亦要保持適當距離，避免發生碰撞</a:t>
            </a:r>
            <a:r>
              <a:rPr lang="zh-TW" altLang="en-US" sz="2400" dirty="0" smtClean="0"/>
              <a:t>。</a:t>
            </a:r>
            <a:endParaRPr lang="en-US" altLang="zh-TW" sz="2400" dirty="0" smtClean="0"/>
          </a:p>
          <a:p>
            <a:r>
              <a:rPr lang="zh-TW" altLang="en-US" sz="2400" dirty="0" smtClean="0"/>
              <a:t>請</a:t>
            </a:r>
            <a:r>
              <a:rPr lang="zh-TW" altLang="en-US" sz="2400" dirty="0"/>
              <a:t>確保在沒有障礙物的地方使用彈力帶，以免引起纏繞而導致的意外發生；</a:t>
            </a:r>
            <a:r>
              <a:rPr lang="zh-TW" altLang="en-US" sz="2400" dirty="0" smtClean="0"/>
              <a:t>。</a:t>
            </a:r>
            <a:endParaRPr lang="en-US" altLang="zh-TW" sz="2400" dirty="0" smtClean="0"/>
          </a:p>
          <a:p>
            <a:r>
              <a:rPr lang="zh-TW" altLang="en-US" sz="2400" dirty="0" smtClean="0"/>
              <a:t>在</a:t>
            </a:r>
            <a:r>
              <a:rPr lang="zh-TW" altLang="en-US" sz="2400" dirty="0"/>
              <a:t>濕滑的場地亦不適宜使用彈力帶進行訓練。</a:t>
            </a:r>
          </a:p>
          <a:p>
            <a:r>
              <a:rPr lang="en-US" altLang="zh-TW" sz="2400" b="1" dirty="0">
                <a:solidFill>
                  <a:srgbClr val="FF0000"/>
                </a:solidFill>
              </a:rPr>
              <a:t>6.	</a:t>
            </a:r>
            <a:r>
              <a:rPr lang="zh-TW" altLang="en-US" sz="2400" b="1" dirty="0">
                <a:solidFill>
                  <a:srgbClr val="FF0000"/>
                </a:solidFill>
              </a:rPr>
              <a:t>使用彈力帶圍繞掌心的注意事項</a:t>
            </a:r>
          </a:p>
          <a:p>
            <a:r>
              <a:rPr lang="zh-TW" altLang="en-US" sz="2400" dirty="0"/>
              <a:t>在使用彈力帶進行訓練時，部份動作需要將彈力帶圍繞掌心數圈，以達到合適的長度或彈力度進行不同的訓練。故此，在圍繞掌心時，避免將彈力帶過份拉緊或放鬆，而引致以避免造成手部血液不流通</a:t>
            </a:r>
            <a:r>
              <a:rPr lang="zh-TW" altLang="en-US" sz="2400" dirty="0" smtClean="0"/>
              <a:t>；</a:t>
            </a:r>
            <a:endParaRPr lang="en-US" altLang="zh-TW" sz="2400" dirty="0" smtClean="0"/>
          </a:p>
          <a:p>
            <a:r>
              <a:rPr lang="zh-TW" altLang="en-US" sz="2400" dirty="0" smtClean="0"/>
              <a:t>另一方面</a:t>
            </a:r>
            <a:r>
              <a:rPr lang="zh-TW" altLang="en-US" sz="2400" dirty="0"/>
              <a:t>亦需留意鬆開彈力帶的時機，以免因彈力帶回彈而或容易鬆脫等情況發生，而發生引起不必要的意外。</a:t>
            </a:r>
          </a:p>
          <a:p>
            <a:endParaRPr lang="en-US" altLang="zh-HK" dirty="0"/>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7</a:t>
            </a:fld>
            <a:endParaRPr lang="en-US" dirty="0"/>
          </a:p>
        </p:txBody>
      </p:sp>
    </p:spTree>
    <p:extLst>
      <p:ext uri="{BB962C8B-B14F-4D97-AF65-F5344CB8AC3E}">
        <p14:creationId xmlns:p14="http://schemas.microsoft.com/office/powerpoint/2010/main" val="3041216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b="1" dirty="0" smtClean="0"/>
              <a:t>使用彈力帶</a:t>
            </a:r>
            <a:r>
              <a:rPr lang="zh-HK" altLang="en-US" b="1" dirty="0" smtClean="0"/>
              <a:t>安全守</a:t>
            </a:r>
            <a:r>
              <a:rPr lang="zh-TW" altLang="en-US" b="1" dirty="0" smtClean="0"/>
              <a:t>則</a:t>
            </a:r>
            <a:endParaRPr lang="zh-HK" altLang="en-US" b="1" dirty="0"/>
          </a:p>
        </p:txBody>
      </p:sp>
      <p:sp>
        <p:nvSpPr>
          <p:cNvPr id="3" name="Content Placeholder 2"/>
          <p:cNvSpPr>
            <a:spLocks noGrp="1"/>
          </p:cNvSpPr>
          <p:nvPr>
            <p:ph idx="1"/>
          </p:nvPr>
        </p:nvSpPr>
        <p:spPr>
          <a:xfrm>
            <a:off x="1097280" y="1845734"/>
            <a:ext cx="10058400" cy="4804448"/>
          </a:xfrm>
        </p:spPr>
        <p:txBody>
          <a:bodyPr>
            <a:normAutofit/>
          </a:bodyPr>
          <a:lstStyle/>
          <a:p>
            <a:r>
              <a:rPr lang="zh-TW" altLang="en-US" sz="2400" dirty="0"/>
              <a:t>使用彈力帶前，請先閱讀以下要點，以避免受傷</a:t>
            </a:r>
            <a:r>
              <a:rPr lang="zh-TW" altLang="en-US" sz="2400" dirty="0" smtClean="0"/>
              <a:t>。</a:t>
            </a:r>
            <a:endParaRPr lang="en-US" altLang="zh-TW" sz="2400" dirty="0" smtClean="0"/>
          </a:p>
          <a:p>
            <a:r>
              <a:rPr lang="en-US" altLang="zh-TW" sz="2400" b="1" dirty="0" smtClean="0">
                <a:solidFill>
                  <a:srgbClr val="FF0000"/>
                </a:solidFill>
              </a:rPr>
              <a:t>7</a:t>
            </a:r>
            <a:r>
              <a:rPr lang="en-US" altLang="zh-TW" sz="2400" b="1" dirty="0">
                <a:solidFill>
                  <a:srgbClr val="FF0000"/>
                </a:solidFill>
              </a:rPr>
              <a:t>.	</a:t>
            </a:r>
            <a:r>
              <a:rPr lang="zh-TW" altLang="en-US" sz="2400" b="1" dirty="0">
                <a:solidFill>
                  <a:srgbClr val="FF0000"/>
                </a:solidFill>
              </a:rPr>
              <a:t>懸掛彈力帶的注意事項</a:t>
            </a:r>
          </a:p>
          <a:p>
            <a:r>
              <a:rPr lang="zh-TW" altLang="en-US" sz="2400" dirty="0"/>
              <a:t>在使用彈力帶進行訓練時，應確保彈力帶綁在固定物上的穩定性，亦應留意以及固定物的堅固性，以避免在使用途中鬆脫而發生意外，造成傷害</a:t>
            </a:r>
            <a:r>
              <a:rPr lang="zh-TW" altLang="en-US" sz="2400" dirty="0" smtClean="0"/>
              <a:t>。</a:t>
            </a:r>
            <a:endParaRPr lang="en-US" altLang="zh-TW" sz="2400" dirty="0" smtClean="0"/>
          </a:p>
          <a:p>
            <a:r>
              <a:rPr lang="zh-TW" altLang="en-US" sz="2400" dirty="0" smtClean="0"/>
              <a:t>此外</a:t>
            </a:r>
            <a:r>
              <a:rPr lang="zh-TW" altLang="en-US" sz="2400" dirty="0"/>
              <a:t>，如將彈力帶用作懸掛自身重量時，必須留意彈力帶的阻力，以免超出彈力帶可承受的最大的重量，避免因彈力帶斷開而導致的嚴重的受傷。</a:t>
            </a:r>
          </a:p>
          <a:p>
            <a:endParaRPr lang="en-US" altLang="zh-HK" dirty="0"/>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8</a:t>
            </a:fld>
            <a:endParaRPr lang="en-US" dirty="0"/>
          </a:p>
        </p:txBody>
      </p:sp>
    </p:spTree>
    <p:extLst>
      <p:ext uri="{BB962C8B-B14F-4D97-AF65-F5344CB8AC3E}">
        <p14:creationId xmlns:p14="http://schemas.microsoft.com/office/powerpoint/2010/main" val="1153707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76512" y="216554"/>
            <a:ext cx="9067236" cy="6073409"/>
            <a:chOff x="1376512" y="216554"/>
            <a:chExt cx="9067236" cy="6073409"/>
          </a:xfrm>
        </p:grpSpPr>
        <p:pic>
          <p:nvPicPr>
            <p:cNvPr id="5" name="Picture 4"/>
            <p:cNvPicPr>
              <a:picLocks noChangeAspect="1"/>
            </p:cNvPicPr>
            <p:nvPr/>
          </p:nvPicPr>
          <p:blipFill>
            <a:blip r:embed="rId2"/>
            <a:stretch>
              <a:fillRect/>
            </a:stretch>
          </p:blipFill>
          <p:spPr>
            <a:xfrm>
              <a:off x="1376512" y="216554"/>
              <a:ext cx="9067236" cy="6073409"/>
            </a:xfrm>
            <a:prstGeom prst="rect">
              <a:avLst/>
            </a:prstGeom>
          </p:spPr>
        </p:pic>
        <p:sp>
          <p:nvSpPr>
            <p:cNvPr id="7" name="Oval 6"/>
            <p:cNvSpPr/>
            <p:nvPr/>
          </p:nvSpPr>
          <p:spPr>
            <a:xfrm>
              <a:off x="4917543" y="785495"/>
              <a:ext cx="1360151" cy="47201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2" name="Oval 11"/>
            <p:cNvSpPr/>
            <p:nvPr/>
          </p:nvSpPr>
          <p:spPr>
            <a:xfrm>
              <a:off x="4917544" y="2573436"/>
              <a:ext cx="1360151" cy="3562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3" name="Oval 12"/>
            <p:cNvSpPr/>
            <p:nvPr/>
          </p:nvSpPr>
          <p:spPr>
            <a:xfrm>
              <a:off x="4917545" y="2972419"/>
              <a:ext cx="1360151" cy="3562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4" name="Oval 13"/>
            <p:cNvSpPr/>
            <p:nvPr/>
          </p:nvSpPr>
          <p:spPr>
            <a:xfrm>
              <a:off x="1511533" y="1297512"/>
              <a:ext cx="1360151" cy="3562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5" name="Oval 14"/>
            <p:cNvSpPr/>
            <p:nvPr/>
          </p:nvSpPr>
          <p:spPr>
            <a:xfrm>
              <a:off x="1379936" y="2080478"/>
              <a:ext cx="1360151" cy="3562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1" name="Oval 10"/>
            <p:cNvSpPr/>
            <p:nvPr/>
          </p:nvSpPr>
          <p:spPr>
            <a:xfrm>
              <a:off x="4917544" y="1553055"/>
              <a:ext cx="1360151" cy="3562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sp>
        <p:nvSpPr>
          <p:cNvPr id="4" name="Slide Number Placeholder 3"/>
          <p:cNvSpPr>
            <a:spLocks noGrp="1"/>
          </p:cNvSpPr>
          <p:nvPr>
            <p:ph type="sldNum" sz="quarter" idx="12"/>
          </p:nvPr>
        </p:nvSpPr>
        <p:spPr/>
        <p:txBody>
          <a:bodyPr/>
          <a:lstStyle/>
          <a:p>
            <a:fld id="{6D22F896-40B5-4ADD-8801-0D06FADFA095}" type="slidenum">
              <a:rPr lang="en-US" smtClean="0"/>
              <a:pPr/>
              <a:t>9</a:t>
            </a:fld>
            <a:endParaRPr lang="en-US" dirty="0"/>
          </a:p>
        </p:txBody>
      </p:sp>
      <p:sp>
        <p:nvSpPr>
          <p:cNvPr id="6" name="Rectangle 5"/>
          <p:cNvSpPr/>
          <p:nvPr/>
        </p:nvSpPr>
        <p:spPr>
          <a:xfrm>
            <a:off x="2191609" y="5811148"/>
            <a:ext cx="7109639" cy="923330"/>
          </a:xfrm>
          <a:prstGeom prst="rect">
            <a:avLst/>
          </a:prstGeom>
          <a:noFill/>
        </p:spPr>
        <p:txBody>
          <a:bodyPr wrap="none" lIns="91440" tIns="45720" rIns="91440" bIns="45720">
            <a:spAutoFit/>
          </a:bodyPr>
          <a:lstStyle/>
          <a:p>
            <a:pPr algn="ctr"/>
            <a:r>
              <a:rPr lang="zh-TW" alt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教材中訓練的肌肉位置</a:t>
            </a:r>
            <a:endParaRPr lang="en-US" altLang="zh-HK"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326023601"/>
      </p:ext>
    </p:extLst>
  </p:cSld>
  <p:clrMapOvr>
    <a:masterClrMapping/>
  </p:clrMapOvr>
  <p:timing>
    <p:tnLst>
      <p:par>
        <p:cTn id="1" dur="indefinite" restart="never" nodeType="tmRoot"/>
      </p:par>
    </p:tnLst>
  </p:timing>
</p:sld>
</file>

<file path=ppt/theme/theme1.xml><?xml version="1.0" encoding="utf-8"?>
<a:theme xmlns:a="http://schemas.openxmlformats.org/drawingml/2006/main" name="回顧">
  <a:themeElements>
    <a:clrScheme name="回顧">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顧">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顧">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1668</TotalTime>
  <Words>2849</Words>
  <Application>Microsoft Office PowerPoint</Application>
  <PresentationFormat>寬螢幕</PresentationFormat>
  <Paragraphs>408</Paragraphs>
  <Slides>33</Slides>
  <Notes>0</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33</vt:i4>
      </vt:variant>
    </vt:vector>
  </HeadingPairs>
  <TitlesOfParts>
    <vt:vector size="41" baseType="lpstr">
      <vt:lpstr>Gungsuh</vt:lpstr>
      <vt:lpstr>新細明體</vt:lpstr>
      <vt:lpstr>Arial</vt:lpstr>
      <vt:lpstr>Calibri</vt:lpstr>
      <vt:lpstr>Calibri Light</vt:lpstr>
      <vt:lpstr>Times New Roman</vt:lpstr>
      <vt:lpstr>Wingdings</vt:lpstr>
      <vt:lpstr>回顧</vt:lpstr>
      <vt:lpstr>在家進行體能活動（中學篇）  學與教資源 – 彈力帶肌肉訓練 (軀幹訓練)</vt:lpstr>
      <vt:lpstr>前言</vt:lpstr>
      <vt:lpstr>安全措施</vt:lpstr>
      <vt:lpstr>彈力帶的選擇</vt:lpstr>
      <vt:lpstr>使用彈力帶安全守則</vt:lpstr>
      <vt:lpstr>使用彈力帶安全守則</vt:lpstr>
      <vt:lpstr>使用彈力帶安全守則</vt:lpstr>
      <vt:lpstr>使用彈力帶安全守則</vt:lpstr>
      <vt:lpstr>PowerPoint 簡報</vt:lpstr>
      <vt:lpstr>訓練動作影片</vt:lpstr>
      <vt:lpstr>胸大肌- 初階</vt:lpstr>
      <vt:lpstr>胸大肌- 初階</vt:lpstr>
      <vt:lpstr>胸大肌- 進階</vt:lpstr>
      <vt:lpstr>胸大肌- 進階</vt:lpstr>
      <vt:lpstr>腹外斜肌 - 初階</vt:lpstr>
      <vt:lpstr>腹外斜肌 - 初階</vt:lpstr>
      <vt:lpstr>腹外斜肌 - 進階</vt:lpstr>
      <vt:lpstr>腹外斜肌 – 進階</vt:lpstr>
      <vt:lpstr>腹直肌 - 初階</vt:lpstr>
      <vt:lpstr>腹直肌 - 初階</vt:lpstr>
      <vt:lpstr>腹直肌 – 進階</vt:lpstr>
      <vt:lpstr>腹直肌 – 進階</vt:lpstr>
      <vt:lpstr>前鋸肌 - 初階</vt:lpstr>
      <vt:lpstr>前鋸肌 - 初階</vt:lpstr>
      <vt:lpstr>前鋸肌 – 進階</vt:lpstr>
      <vt:lpstr>前鋸肌 – 進階</vt:lpstr>
      <vt:lpstr>上斜方肌</vt:lpstr>
      <vt:lpstr>上斜方肌</vt:lpstr>
      <vt:lpstr>背闊肌 - 初階</vt:lpstr>
      <vt:lpstr>背闊肌 - 初階</vt:lpstr>
      <vt:lpstr>背闊肌 – 進階</vt:lpstr>
      <vt:lpstr>背闊肌 – 進階</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在家進行體適能活動的建議</dc:title>
  <dc:creator>CHO, Wing-chi Gigi</dc:creator>
  <cp:lastModifiedBy>YEUNG, Tat-man</cp:lastModifiedBy>
  <cp:revision>130</cp:revision>
  <cp:lastPrinted>2020-03-20T09:30:07Z</cp:lastPrinted>
  <dcterms:created xsi:type="dcterms:W3CDTF">2020-02-05T01:11:23Z</dcterms:created>
  <dcterms:modified xsi:type="dcterms:W3CDTF">2022-03-21T04:20:44Z</dcterms:modified>
</cp:coreProperties>
</file>